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70" r:id="rId5"/>
    <p:sldId id="296" r:id="rId6"/>
    <p:sldId id="314" r:id="rId7"/>
    <p:sldId id="302" r:id="rId8"/>
    <p:sldId id="269" r:id="rId9"/>
    <p:sldId id="263" r:id="rId10"/>
    <p:sldId id="297" r:id="rId11"/>
    <p:sldId id="277" r:id="rId12"/>
    <p:sldId id="279" r:id="rId13"/>
    <p:sldId id="278" r:id="rId14"/>
    <p:sldId id="304" r:id="rId15"/>
    <p:sldId id="312" r:id="rId16"/>
    <p:sldId id="281" r:id="rId17"/>
    <p:sldId id="305" r:id="rId18"/>
    <p:sldId id="290" r:id="rId19"/>
    <p:sldId id="311" r:id="rId20"/>
    <p:sldId id="284" r:id="rId21"/>
    <p:sldId id="306" r:id="rId22"/>
    <p:sldId id="310" r:id="rId23"/>
    <p:sldId id="285" r:id="rId24"/>
    <p:sldId id="291" r:id="rId25"/>
    <p:sldId id="283" r:id="rId26"/>
    <p:sldId id="286" r:id="rId27"/>
    <p:sldId id="271" r:id="rId28"/>
  </p:sldIdLst>
  <p:sldSz cx="12192000" cy="648017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0" autoAdjust="0"/>
    <p:restoredTop sz="86918" autoAdjust="0"/>
  </p:normalViewPr>
  <p:slideViewPr>
    <p:cSldViewPr snapToGrid="0" showGuides="1">
      <p:cViewPr varScale="1">
        <p:scale>
          <a:sx n="63" d="100"/>
          <a:sy n="63" d="100"/>
        </p:scale>
        <p:origin x="-888" y="-96"/>
      </p:cViewPr>
      <p:guideLst>
        <p:guide orient="horz" pos="204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792"/>
    </p:cViewPr>
  </p:sorterViewPr>
  <p:notesViewPr>
    <p:cSldViewPr snapToGrid="0" showGuides="1">
      <p:cViewPr varScale="1">
        <p:scale>
          <a:sx n="101" d="100"/>
          <a:sy n="101" d="100"/>
        </p:scale>
        <p:origin x="2802" y="10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de-DE"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de-DE" sz="1200"/>
            </a:lvl1pPr>
          </a:lstStyle>
          <a:p>
            <a:fld id="{17BE4CB7-3AF1-4241-BBFF-A7574A85B56E}" type="datetime1">
              <a:rPr lang="de-DE" smtClean="0"/>
              <a:pPr/>
              <a:t>23.02.2015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de-DE"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de-DE" sz="1200"/>
            </a:lvl1pPr>
          </a:lstStyle>
          <a:p>
            <a:fld id="{06834459-7356-44BF-850D-8B30C4FB3B6B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de-DE"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de-DE" sz="1200"/>
            </a:lvl1pPr>
          </a:lstStyle>
          <a:p>
            <a:fld id="{A16635F2-0F7A-4D3E-B1AC-CC606F6BBC70}" type="datetime1">
              <a:rPr lang="de-DE" smtClean="0"/>
              <a:pPr/>
              <a:t>23.02.2015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527050" y="1143000"/>
            <a:ext cx="58039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</a:t>
            </a:r>
            <a:r>
              <a:rPr lang="de-DE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de-DE"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de-DE" sz="1200"/>
            </a:lvl1pPr>
          </a:lstStyle>
          <a:p>
            <a:fld id="{0A3C37BE-C303-496D-B5CD-85F2937540F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27050" y="1143000"/>
            <a:ext cx="58039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de-DE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424689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de-DE" smtClean="0"/>
              <a:pPr/>
              <a:t>24</a:t>
            </a:fld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5459792"/>
            <a:ext cx="12192000" cy="10203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0" y="0"/>
            <a:ext cx="12192000" cy="10203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04900" y="2165818"/>
            <a:ext cx="10096500" cy="2097402"/>
          </a:xfrm>
        </p:spPr>
        <p:txBody>
          <a:bodyPr anchor="ctr">
            <a:normAutofit/>
          </a:bodyPr>
          <a:lstStyle>
            <a:lvl1pPr algn="l" latinLnBrk="0">
              <a:defRPr lang="de-DE" sz="4400" cap="all" baseline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04899" y="4263220"/>
            <a:ext cx="10096501" cy="90292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de-DE" sz="1800"/>
            </a:lvl1pPr>
            <a:lvl2pPr marL="457200" indent="0" algn="ctr" latinLnBrk="0">
              <a:buNone/>
              <a:defRPr lang="de-DE" sz="2000"/>
            </a:lvl2pPr>
            <a:lvl3pPr marL="914400" indent="0" algn="ctr" latinLnBrk="0">
              <a:buNone/>
              <a:defRPr lang="de-DE" sz="1800"/>
            </a:lvl3pPr>
            <a:lvl4pPr marL="1371600" indent="0" algn="ctr" latinLnBrk="0">
              <a:buNone/>
              <a:defRPr lang="de-DE" sz="1600"/>
            </a:lvl4pPr>
            <a:lvl5pPr marL="1828800" indent="0" algn="ctr" latinLnBrk="0">
              <a:buNone/>
              <a:defRPr lang="de-DE" sz="1600"/>
            </a:lvl5pPr>
            <a:lvl6pPr marL="2286000" indent="0" algn="ctr" latinLnBrk="0">
              <a:buNone/>
              <a:defRPr lang="de-DE" sz="1600"/>
            </a:lvl6pPr>
            <a:lvl7pPr marL="2743200" indent="0" algn="ctr" latinLnBrk="0">
              <a:buNone/>
              <a:defRPr lang="de-DE" sz="1600"/>
            </a:lvl7pPr>
            <a:lvl8pPr marL="3200400" indent="0" algn="ctr" latinLnBrk="0">
              <a:buNone/>
              <a:defRPr lang="de-DE" sz="1600"/>
            </a:lvl8pPr>
            <a:lvl9pPr marL="3657600" indent="0" algn="ctr" latinLnBrk="0">
              <a:buNone/>
              <a:defRPr lang="de-DE"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1DF50F-E961-4D32-92F7-62145E3A99E5}" type="datetime1">
              <a:rPr lang="de-DE" smtClean="0"/>
              <a:pPr/>
              <a:t>23.02.2015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Stefania Iubatti - Liceo Galvani Bologna 2015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1"/>
            <a:ext cx="1747524" cy="21658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latinLnBrk="0">
              <a:defRPr lang="de-DE" sz="32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654671" y="1512041"/>
            <a:ext cx="6430912" cy="4320118"/>
          </a:xfrm>
        </p:spPr>
        <p:txBody>
          <a:bodyPr tIns="1188720">
            <a:normAutofit/>
          </a:bodyPr>
          <a:lstStyle>
            <a:lvl1pPr marL="0" indent="0" algn="ctr" latinLnBrk="0">
              <a:buNone/>
              <a:defRPr lang="de-DE" sz="2000"/>
            </a:lvl1pPr>
            <a:lvl2pPr marL="457200" indent="0" latinLnBrk="0">
              <a:buNone/>
              <a:defRPr lang="de-DE" sz="2800"/>
            </a:lvl2pPr>
            <a:lvl3pPr marL="914400" indent="0" latinLnBrk="0">
              <a:buNone/>
              <a:defRPr lang="de-DE" sz="2400"/>
            </a:lvl3pPr>
            <a:lvl4pPr marL="1371600" indent="0" latinLnBrk="0">
              <a:buNone/>
              <a:defRPr lang="de-DE" sz="2000"/>
            </a:lvl4pPr>
            <a:lvl5pPr marL="1828800" indent="0" latinLnBrk="0">
              <a:buNone/>
              <a:defRPr lang="de-DE" sz="2000"/>
            </a:lvl5pPr>
            <a:lvl6pPr marL="2286000" indent="0" latinLnBrk="0">
              <a:buNone/>
              <a:defRPr lang="de-DE" sz="2000"/>
            </a:lvl6pPr>
            <a:lvl7pPr marL="2743200" indent="0" latinLnBrk="0">
              <a:buNone/>
              <a:defRPr lang="de-DE" sz="2000"/>
            </a:lvl7pPr>
            <a:lvl8pPr marL="3200400" indent="0" latinLnBrk="0">
              <a:buNone/>
              <a:defRPr lang="de-DE" sz="2000"/>
            </a:lvl8pPr>
            <a:lvl9pPr marL="3657600" indent="0" latinLnBrk="0">
              <a:buNone/>
              <a:defRPr lang="de-DE"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04900" y="1512041"/>
            <a:ext cx="3396996" cy="4320117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de-DE" sz="1800"/>
            </a:lvl1pPr>
            <a:lvl2pPr marL="457200" indent="0" latinLnBrk="0">
              <a:buNone/>
              <a:defRPr lang="de-DE" sz="1400"/>
            </a:lvl2pPr>
            <a:lvl3pPr marL="914400" indent="0" latinLnBrk="0">
              <a:buNone/>
              <a:defRPr lang="de-DE" sz="1200"/>
            </a:lvl3pPr>
            <a:lvl4pPr marL="1371600" indent="0" latinLnBrk="0">
              <a:buNone/>
              <a:defRPr lang="de-DE" sz="1000"/>
            </a:lvl4pPr>
            <a:lvl5pPr marL="1828800" indent="0" latinLnBrk="0">
              <a:buNone/>
              <a:defRPr lang="de-DE" sz="1000"/>
            </a:lvl5pPr>
            <a:lvl6pPr marL="2286000" indent="0" latinLnBrk="0">
              <a:buNone/>
              <a:defRPr lang="de-DE" sz="1000"/>
            </a:lvl6pPr>
            <a:lvl7pPr marL="2743200" indent="0" latinLnBrk="0">
              <a:buNone/>
              <a:defRPr lang="de-DE" sz="1000"/>
            </a:lvl7pPr>
            <a:lvl8pPr marL="3200400" indent="0" latinLnBrk="0">
              <a:buNone/>
              <a:defRPr lang="de-DE" sz="1000"/>
            </a:lvl8pPr>
            <a:lvl9pPr marL="3657600" indent="0" latinLnBrk="0">
              <a:buNone/>
              <a:defRPr lang="de-DE" sz="10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AAB04F-100D-4C6D-BA0E-09E8E656B6C7}" type="datetime1">
              <a:rPr lang="de-DE" smtClean="0"/>
              <a:pPr/>
              <a:t>23.02.2015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Stefania Iubatti - Liceo Galvani Bologna 2015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</a:t>
            </a:r>
            <a:r>
              <a:rPr lang="de-DE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4228A3-02AD-4463-B634-9E9AEF2A9A62}" type="datetime1">
              <a:rPr lang="de-DE" smtClean="0"/>
              <a:pPr/>
              <a:t>23.02.2015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Stefania Iubatti - Liceo Galvani Bologna 2015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372600" y="345009"/>
            <a:ext cx="1714500" cy="5491649"/>
          </a:xfrm>
        </p:spPr>
        <p:txBody>
          <a:bodyPr vert="eaVert"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04900" y="345009"/>
            <a:ext cx="8098896" cy="5491649"/>
          </a:xfrm>
        </p:spPr>
        <p:txBody>
          <a:bodyPr vert="eaVert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</a:t>
            </a:r>
            <a:r>
              <a:rPr lang="de-DE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2D48CF-7E80-4212-9DAD-B0B02A85282B}" type="datetime1">
              <a:rPr lang="de-DE" smtClean="0"/>
              <a:pPr/>
              <a:t>23.02.2015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Stefania Iubatti - Liceo Galvani Bologna 2015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7" name="Gruppe 6"/>
          <p:cNvGrpSpPr/>
          <p:nvPr/>
        </p:nvGrpSpPr>
        <p:grpSpPr>
          <a:xfrm rot="5400000">
            <a:off x="6669208" y="3048634"/>
            <a:ext cx="5322384" cy="84403"/>
            <a:chOff x="1073150" y="1219201"/>
            <a:chExt cx="10058400" cy="63125"/>
          </a:xfrm>
        </p:grpSpPr>
        <p:cxnSp>
          <p:nvCxnSpPr>
            <p:cNvPr id="8" name="Gerader Verbinde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r Verbinde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</a:t>
            </a:r>
            <a:r>
              <a:rPr lang="de-DE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1F3B4D-615C-4C41-B25E-BCE4AD31207D}" type="datetime1">
              <a:rPr lang="de-DE" smtClean="0"/>
              <a:pPr/>
              <a:t>23.02.2015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Stefania Iubatti - Liceo Galvani Bologna 2015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e 12"/>
          <p:cNvGrpSpPr/>
          <p:nvPr/>
        </p:nvGrpSpPr>
        <p:grpSpPr>
          <a:xfrm rot="10800000">
            <a:off x="0" y="5334486"/>
            <a:ext cx="12192000" cy="59647"/>
            <a:chOff x="507492" y="1501519"/>
            <a:chExt cx="8129016" cy="63125"/>
          </a:xfrm>
        </p:grpSpPr>
        <p:cxnSp>
          <p:nvCxnSpPr>
            <p:cNvPr id="17" name="Gerader Verbinde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pe 13"/>
          <p:cNvGrpSpPr/>
          <p:nvPr/>
        </p:nvGrpSpPr>
        <p:grpSpPr>
          <a:xfrm>
            <a:off x="0" y="1080031"/>
            <a:ext cx="12192000" cy="59647"/>
            <a:chOff x="507492" y="1501519"/>
            <a:chExt cx="8129016" cy="63125"/>
          </a:xfrm>
        </p:grpSpPr>
        <p:cxnSp>
          <p:nvCxnSpPr>
            <p:cNvPr id="15" name="Gerader Verbinde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hteck 6"/>
          <p:cNvSpPr/>
          <p:nvPr/>
        </p:nvSpPr>
        <p:spPr>
          <a:xfrm>
            <a:off x="0" y="5459792"/>
            <a:ext cx="12192000" cy="10203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0" y="0"/>
            <a:ext cx="12192000" cy="10203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04900" y="2165818"/>
            <a:ext cx="5734050" cy="2097402"/>
          </a:xfrm>
        </p:spPr>
        <p:txBody>
          <a:bodyPr anchor="ctr">
            <a:normAutofit/>
          </a:bodyPr>
          <a:lstStyle>
            <a:lvl1pPr algn="l" latinLnBrk="0">
              <a:defRPr lang="de-DE" sz="4000" cap="all" baseline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04900" y="4263220"/>
            <a:ext cx="5734050" cy="90292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de-DE" sz="1800"/>
            </a:lvl1pPr>
            <a:lvl2pPr marL="457200" indent="0" algn="ctr" latinLnBrk="0">
              <a:buNone/>
              <a:defRPr lang="de-DE" sz="2000"/>
            </a:lvl2pPr>
            <a:lvl3pPr marL="914400" indent="0" algn="ctr" latinLnBrk="0">
              <a:buNone/>
              <a:defRPr lang="de-DE" sz="1800"/>
            </a:lvl3pPr>
            <a:lvl4pPr marL="1371600" indent="0" algn="ctr" latinLnBrk="0">
              <a:buNone/>
              <a:defRPr lang="de-DE" sz="1600"/>
            </a:lvl4pPr>
            <a:lvl5pPr marL="1828800" indent="0" algn="ctr" latinLnBrk="0">
              <a:buNone/>
              <a:defRPr lang="de-DE" sz="1600"/>
            </a:lvl5pPr>
            <a:lvl6pPr marL="2286000" indent="0" algn="ctr" latinLnBrk="0">
              <a:buNone/>
              <a:defRPr lang="de-DE" sz="1600"/>
            </a:lvl6pPr>
            <a:lvl7pPr marL="2743200" indent="0" algn="ctr" latinLnBrk="0">
              <a:buNone/>
              <a:defRPr lang="de-DE" sz="1600"/>
            </a:lvl7pPr>
            <a:lvl8pPr marL="3200400" indent="0" algn="ctr" latinLnBrk="0">
              <a:buNone/>
              <a:defRPr lang="de-DE" sz="1600"/>
            </a:lvl8pPr>
            <a:lvl9pPr marL="3657600" indent="0" algn="ctr" latinLnBrk="0">
              <a:buNone/>
              <a:defRPr lang="de-DE"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1"/>
            <a:ext cx="1747524" cy="2165817"/>
          </a:xfrm>
          <a:prstGeom prst="rect">
            <a:avLst/>
          </a:prstGeom>
        </p:spPr>
      </p:pic>
      <p:sp>
        <p:nvSpPr>
          <p:cNvPr id="11" name="Bildplatzhalter 10"/>
          <p:cNvSpPr>
            <a:spLocks noGrp="1"/>
          </p:cNvSpPr>
          <p:nvPr>
            <p:ph type="pic" sz="quarter" idx="13"/>
          </p:nvPr>
        </p:nvSpPr>
        <p:spPr>
          <a:xfrm>
            <a:off x="6981066" y="1238449"/>
            <a:ext cx="5210937" cy="3976741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 latinLnBrk="0">
              <a:buNone/>
              <a:defRPr lang="de-DE"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e 7"/>
          <p:cNvGrpSpPr/>
          <p:nvPr/>
        </p:nvGrpSpPr>
        <p:grpSpPr>
          <a:xfrm>
            <a:off x="0" y="2376066"/>
            <a:ext cx="12192000" cy="3018067"/>
            <a:chOff x="647402" y="2514600"/>
            <a:chExt cx="10838688" cy="3194035"/>
          </a:xfrm>
        </p:grpSpPr>
        <p:grpSp>
          <p:nvGrpSpPr>
            <p:cNvPr id="9" name="Gruppe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Gerader Verbinde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hteck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grpSp>
          <p:nvGrpSpPr>
            <p:cNvPr id="11" name="Gruppe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Gerader Verbinde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Gerader Verbinde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04899" y="2808081"/>
            <a:ext cx="10071099" cy="1591366"/>
          </a:xfrm>
        </p:spPr>
        <p:txBody>
          <a:bodyPr anchor="ctr">
            <a:normAutofit/>
          </a:bodyPr>
          <a:lstStyle>
            <a:lvl1pPr latinLnBrk="0">
              <a:defRPr lang="de-DE" sz="44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104899" y="4399447"/>
            <a:ext cx="10071099" cy="481667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de-DE" sz="16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de-DE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de-DE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de-DE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de-DE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de-DE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de-DE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de-DE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de-DE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AAF475-58E1-4BAC-A469-9C8848E710F6}" type="datetime1">
              <a:rPr lang="de-DE" smtClean="0"/>
              <a:pPr/>
              <a:t>23.02.2015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Stefania Iubatti - Liceo Galvani Bologna 2015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8080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04900" y="1512042"/>
            <a:ext cx="4914900" cy="4320116"/>
          </a:xfrm>
        </p:spPr>
        <p:txBody>
          <a:bodyPr/>
          <a:lstStyle>
            <a:lvl5pPr latinLnBrk="0">
              <a:defRPr lang="de-DE"/>
            </a:lvl5pPr>
            <a:lvl6pPr latinLnBrk="0">
              <a:defRPr lang="de-DE"/>
            </a:lvl6pPr>
            <a:lvl7pPr latinLnBrk="0">
              <a:defRPr lang="de-DE"/>
            </a:lvl7pPr>
            <a:lvl8pPr latinLnBrk="0">
              <a:defRPr lang="de-DE"/>
            </a:lvl8pPr>
            <a:lvl9pPr latinLnBrk="0">
              <a:defRPr lang="de-DE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</a:t>
            </a:r>
            <a:r>
              <a:rPr lang="de-DE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512042"/>
            <a:ext cx="4914900" cy="4320116"/>
          </a:xfrm>
        </p:spPr>
        <p:txBody>
          <a:bodyPr/>
          <a:lstStyle>
            <a:lvl5pPr latinLnBrk="0">
              <a:defRPr lang="de-DE"/>
            </a:lvl5pPr>
            <a:lvl6pPr latinLnBrk="0">
              <a:defRPr lang="de-DE"/>
            </a:lvl6pPr>
            <a:lvl7pPr latinLnBrk="0">
              <a:defRPr lang="de-DE"/>
            </a:lvl7pPr>
            <a:lvl8pPr latinLnBrk="0">
              <a:defRPr lang="de-DE"/>
            </a:lvl8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</a:t>
            </a:r>
            <a:r>
              <a:rPr lang="de-DE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C68655-89D1-46EF-99A8-09B2F8291B4B}" type="datetime1">
              <a:rPr lang="de-DE" smtClean="0"/>
              <a:pPr/>
              <a:t>23.02.2015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Stefania Iubatti - Liceo Galvani Bologna 2015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104900" y="1512041"/>
            <a:ext cx="4919472" cy="778521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de-DE" sz="2400" b="1"/>
            </a:lvl1pPr>
            <a:lvl2pPr marL="457200" indent="0" latinLnBrk="0">
              <a:buNone/>
              <a:defRPr lang="de-DE" sz="2000" b="1"/>
            </a:lvl2pPr>
            <a:lvl3pPr marL="914400" indent="0" latinLnBrk="0">
              <a:buNone/>
              <a:defRPr lang="de-DE" sz="1800" b="1"/>
            </a:lvl3pPr>
            <a:lvl4pPr marL="1371600" indent="0" latinLnBrk="0">
              <a:buNone/>
              <a:defRPr lang="de-DE" sz="1600" b="1"/>
            </a:lvl4pPr>
            <a:lvl5pPr marL="1828800" indent="0" latinLnBrk="0">
              <a:buNone/>
              <a:defRPr lang="de-DE" sz="1600" b="1"/>
            </a:lvl5pPr>
            <a:lvl6pPr marL="2286000" indent="0" latinLnBrk="0">
              <a:buNone/>
              <a:defRPr lang="de-DE" sz="1600" b="1"/>
            </a:lvl6pPr>
            <a:lvl7pPr marL="2743200" indent="0" latinLnBrk="0">
              <a:buNone/>
              <a:defRPr lang="de-DE" sz="1600" b="1"/>
            </a:lvl7pPr>
            <a:lvl8pPr marL="3200400" indent="0" latinLnBrk="0">
              <a:buNone/>
              <a:defRPr lang="de-DE" sz="1600" b="1"/>
            </a:lvl8pPr>
            <a:lvl9pPr marL="3657600" indent="0" latinLnBrk="0">
              <a:buNone/>
              <a:defRPr lang="de-DE"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104900" y="2290561"/>
            <a:ext cx="4919472" cy="3541596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</a:t>
            </a:r>
            <a:r>
              <a:rPr lang="de-DE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66110" y="1512041"/>
            <a:ext cx="4919472" cy="778521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de-DE" sz="2400" b="1"/>
            </a:lvl1pPr>
            <a:lvl2pPr marL="457200" indent="0" latinLnBrk="0">
              <a:buNone/>
              <a:defRPr lang="de-DE" sz="2000" b="1"/>
            </a:lvl2pPr>
            <a:lvl3pPr marL="914400" indent="0" latinLnBrk="0">
              <a:buNone/>
              <a:defRPr lang="de-DE" sz="1800" b="1"/>
            </a:lvl3pPr>
            <a:lvl4pPr marL="1371600" indent="0" latinLnBrk="0">
              <a:buNone/>
              <a:defRPr lang="de-DE" sz="1600" b="1"/>
            </a:lvl4pPr>
            <a:lvl5pPr marL="1828800" indent="0" latinLnBrk="0">
              <a:buNone/>
              <a:defRPr lang="de-DE" sz="1600" b="1"/>
            </a:lvl5pPr>
            <a:lvl6pPr marL="2286000" indent="0" latinLnBrk="0">
              <a:buNone/>
              <a:defRPr lang="de-DE" sz="1600" b="1"/>
            </a:lvl6pPr>
            <a:lvl7pPr marL="2743200" indent="0" latinLnBrk="0">
              <a:buNone/>
              <a:defRPr lang="de-DE" sz="1600" b="1"/>
            </a:lvl7pPr>
            <a:lvl8pPr marL="3200400" indent="0" latinLnBrk="0">
              <a:buNone/>
              <a:defRPr lang="de-DE" sz="1600" b="1"/>
            </a:lvl8pPr>
            <a:lvl9pPr marL="3657600" indent="0" latinLnBrk="0">
              <a:buNone/>
              <a:defRPr lang="de-DE"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66110" y="2290561"/>
            <a:ext cx="4919472" cy="3541596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</a:t>
            </a:r>
            <a:r>
              <a:rPr lang="de-DE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817814-26AC-473E-9FBE-5138AE343A03}" type="datetime1">
              <a:rPr lang="de-DE" smtClean="0"/>
              <a:pPr/>
              <a:t>23.02.2015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Stefania Iubatti - Liceo Galvani Bologna 2015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00F0F5-2C07-4FA2-AF4C-DF0FFE40710B}" type="datetime1">
              <a:rPr lang="de-DE" smtClean="0"/>
              <a:pPr/>
              <a:t>23.02.2015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Stefania Iubatti - Liceo Galvani Bologna 2015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1A11BC-3FE2-4841-877F-C929AE77B7E5}" type="datetime1">
              <a:rPr lang="de-DE" smtClean="0"/>
              <a:pPr/>
              <a:t>23.02.2015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Stefania Iubatti - Liceo Galvani Bologna 2015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latinLnBrk="0">
              <a:defRPr lang="de-DE" sz="32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41848" y="1512041"/>
            <a:ext cx="5445252" cy="4320118"/>
          </a:xfrm>
        </p:spPr>
        <p:txBody>
          <a:bodyPr>
            <a:normAutofit/>
          </a:bodyPr>
          <a:lstStyle>
            <a:lvl1pPr latinLnBrk="0">
              <a:defRPr lang="de-DE" sz="2000"/>
            </a:lvl1pPr>
            <a:lvl2pPr latinLnBrk="0">
              <a:defRPr lang="de-DE" sz="1600"/>
            </a:lvl2pPr>
            <a:lvl3pPr latinLnBrk="0">
              <a:defRPr lang="de-DE" sz="1600"/>
            </a:lvl3pPr>
            <a:lvl4pPr latinLnBrk="0">
              <a:defRPr lang="de-DE" sz="1400"/>
            </a:lvl4pPr>
            <a:lvl5pPr latinLnBrk="0">
              <a:defRPr lang="de-DE" sz="1400"/>
            </a:lvl5pPr>
            <a:lvl6pPr latinLnBrk="0">
              <a:defRPr lang="de-DE" sz="1400"/>
            </a:lvl6pPr>
            <a:lvl7pPr latinLnBrk="0">
              <a:defRPr lang="de-DE" sz="1400"/>
            </a:lvl7pPr>
            <a:lvl8pPr latinLnBrk="0">
              <a:defRPr lang="de-DE" sz="1400"/>
            </a:lvl8pPr>
            <a:lvl9pPr latinLnBrk="0">
              <a:defRPr lang="de-DE" sz="14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</a:t>
            </a:r>
            <a:r>
              <a:rPr lang="de-DE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04900" y="1512041"/>
            <a:ext cx="4384548" cy="4320117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de-DE" sz="1800"/>
            </a:lvl1pPr>
            <a:lvl2pPr marL="457200" indent="0" latinLnBrk="0">
              <a:buNone/>
              <a:defRPr lang="de-DE" sz="1400"/>
            </a:lvl2pPr>
            <a:lvl3pPr marL="914400" indent="0" latinLnBrk="0">
              <a:buNone/>
              <a:defRPr lang="de-DE" sz="1200"/>
            </a:lvl3pPr>
            <a:lvl4pPr marL="1371600" indent="0" latinLnBrk="0">
              <a:buNone/>
              <a:defRPr lang="de-DE" sz="1000"/>
            </a:lvl4pPr>
            <a:lvl5pPr marL="1828800" indent="0" latinLnBrk="0">
              <a:buNone/>
              <a:defRPr lang="de-DE" sz="1000"/>
            </a:lvl5pPr>
            <a:lvl6pPr marL="2286000" indent="0" latinLnBrk="0">
              <a:buNone/>
              <a:defRPr lang="de-DE" sz="1000"/>
            </a:lvl6pPr>
            <a:lvl7pPr marL="2743200" indent="0" latinLnBrk="0">
              <a:buNone/>
              <a:defRPr lang="de-DE" sz="1000"/>
            </a:lvl7pPr>
            <a:lvl8pPr marL="3200400" indent="0" latinLnBrk="0">
              <a:buNone/>
              <a:defRPr lang="de-DE" sz="1000"/>
            </a:lvl8pPr>
            <a:lvl9pPr marL="3657600" indent="0" latinLnBrk="0">
              <a:buNone/>
              <a:defRPr lang="de-DE" sz="10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3B081E-4421-43A0-B6EE-E7D59CEFF5CF}" type="datetime1">
              <a:rPr lang="de-DE" smtClean="0"/>
              <a:pPr/>
              <a:t>23.02.2015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Stefania Iubatti - Liceo Galvani Bologna 2015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104900" y="72002"/>
            <a:ext cx="9980682" cy="1036528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104900" y="1512041"/>
            <a:ext cx="9982200" cy="43201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</a:t>
            </a:r>
            <a:r>
              <a:rPr lang="de-DE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104899" y="6006165"/>
            <a:ext cx="1829559" cy="3450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latinLnBrk="0">
              <a:defRPr lang="de-DE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F3392B19-6F49-423B-BD36-8D6F44A37314}" type="datetime1">
              <a:rPr lang="de-DE" smtClean="0"/>
              <a:pPr/>
              <a:t>23.02.2015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934459" y="6006162"/>
            <a:ext cx="6323082" cy="34501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latinLnBrk="0">
              <a:defRPr lang="de-DE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it-IT" smtClean="0"/>
              <a:t>Stefania Iubatti - Liceo Galvani Bologna 2015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256782" y="6006165"/>
            <a:ext cx="1828800" cy="3450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latinLnBrk="0">
              <a:defRPr lang="de-DE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5" name="Gruppe 14"/>
          <p:cNvGrpSpPr/>
          <p:nvPr/>
        </p:nvGrpSpPr>
        <p:grpSpPr>
          <a:xfrm>
            <a:off x="1103376" y="1152033"/>
            <a:ext cx="9985248" cy="79753"/>
            <a:chOff x="1073150" y="1219201"/>
            <a:chExt cx="10058400" cy="63125"/>
          </a:xfrm>
        </p:grpSpPr>
        <p:cxnSp>
          <p:nvCxnSpPr>
            <p:cNvPr id="13" name="Gerader Verbinde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r Verbinde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lang="de-DE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lang="de-DE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lang="de-DE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lang="de-DE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lang="de-DE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de-DE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de-DE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de-DE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de-DE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1960" y="2167381"/>
            <a:ext cx="6575479" cy="164186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L'insegnamento letterario in GERMANIA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98444" y="3916377"/>
            <a:ext cx="5869338" cy="423010"/>
          </a:xfrm>
        </p:spPr>
        <p:txBody>
          <a:bodyPr/>
          <a:lstStyle/>
          <a:p>
            <a:r>
              <a:rPr lang="de-DE" sz="2400" dirty="0" err="1" smtClean="0">
                <a:latin typeface="Plantagenet Cherokee" charset="0"/>
              </a:rPr>
              <a:t>Curricoli</a:t>
            </a:r>
            <a:r>
              <a:rPr lang="de-DE" sz="2400" dirty="0" smtClean="0">
                <a:latin typeface="Plantagenet Cherokee" charset="0"/>
              </a:rPr>
              <a:t>, </a:t>
            </a:r>
            <a:r>
              <a:rPr lang="de-DE" sz="2400" dirty="0" err="1" smtClean="0">
                <a:latin typeface="Plantagenet Cherokee" charset="0"/>
              </a:rPr>
              <a:t>metodologie</a:t>
            </a:r>
            <a:r>
              <a:rPr lang="de-DE" sz="2400" dirty="0" smtClean="0">
                <a:latin typeface="Plantagenet Cherokee" charset="0"/>
              </a:rPr>
              <a:t>, </a:t>
            </a:r>
            <a:r>
              <a:rPr lang="de-DE" sz="2400" dirty="0" err="1" smtClean="0">
                <a:latin typeface="Plantagenet Cherokee" charset="0"/>
              </a:rPr>
              <a:t>valutazione</a:t>
            </a:r>
            <a:r>
              <a:rPr lang="de-DE" sz="2400" dirty="0" smtClean="0">
                <a:latin typeface="Plantagenet Cherokee" charset="0"/>
              </a:rPr>
              <a:t> e </a:t>
            </a:r>
            <a:r>
              <a:rPr lang="de-DE" sz="2400" dirty="0" err="1" smtClean="0">
                <a:latin typeface="Plantagenet Cherokee" charset="0"/>
              </a:rPr>
              <a:t>prove</a:t>
            </a:r>
            <a:r>
              <a:rPr lang="de-DE" dirty="0" smtClean="0">
                <a:latin typeface="Plantagenet Cherokee" charset="0"/>
              </a:rPr>
              <a:t> </a:t>
            </a:r>
          </a:p>
          <a:p>
            <a:endParaRPr lang="de-DE" dirty="0"/>
          </a:p>
        </p:txBody>
      </p:sp>
      <p:pic>
        <p:nvPicPr>
          <p:cNvPr id="5" name="Bildplatzhalter 4" descr="buecher-wissen-lesen-540x304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l="25840" r="26069" b="2990"/>
          <a:stretch>
            <a:fillRect/>
          </a:stretch>
        </p:blipFill>
        <p:spPr>
          <a:xfrm>
            <a:off x="7780151" y="1238449"/>
            <a:ext cx="3595607" cy="3857824"/>
          </a:xfrm>
        </p:spPr>
      </p:pic>
      <p:sp>
        <p:nvSpPr>
          <p:cNvPr id="6" name="Textfeld 5"/>
          <p:cNvSpPr txBox="1"/>
          <p:nvPr/>
        </p:nvSpPr>
        <p:spPr>
          <a:xfrm>
            <a:off x="294468" y="4671583"/>
            <a:ext cx="6307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Stefania Iubatti, </a:t>
            </a:r>
            <a:r>
              <a:rPr lang="de-DE" dirty="0" err="1" smtClean="0"/>
              <a:t>Liceo</a:t>
            </a:r>
            <a:r>
              <a:rPr lang="de-DE" dirty="0" smtClean="0"/>
              <a:t> </a:t>
            </a:r>
            <a:r>
              <a:rPr lang="de-DE" dirty="0" err="1" smtClean="0"/>
              <a:t>L</a:t>
            </a:r>
            <a:r>
              <a:rPr lang="de-DE" dirty="0" smtClean="0"/>
              <a:t>. Galvani - Bologna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9946108" y="5032558"/>
            <a:ext cx="2245895" cy="30777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400" dirty="0" err="1" smtClean="0"/>
              <a:t>Fonte</a:t>
            </a:r>
            <a:r>
              <a:rPr lang="de-DE" sz="1400" dirty="0" smtClean="0"/>
              <a:t>: www.zeit.de</a:t>
            </a:r>
            <a:endParaRPr lang="de-DE" sz="1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04900" y="439334"/>
            <a:ext cx="9980682" cy="669196"/>
          </a:xfrm>
        </p:spPr>
        <p:txBody>
          <a:bodyPr/>
          <a:lstStyle/>
          <a:p>
            <a:r>
              <a:rPr lang="de-DE" dirty="0" smtClean="0"/>
              <a:t>I </a:t>
            </a:r>
            <a:r>
              <a:rPr lang="de-DE" dirty="0" err="1" smtClean="0"/>
              <a:t>l</a:t>
            </a:r>
            <a:r>
              <a:rPr lang="de-DE" dirty="0" err="1" smtClean="0"/>
              <a:t>ivelli</a:t>
            </a:r>
            <a:r>
              <a:rPr lang="de-DE" dirty="0" smtClean="0"/>
              <a:t> di </a:t>
            </a:r>
            <a:r>
              <a:rPr lang="de-DE" dirty="0" err="1" smtClean="0"/>
              <a:t>competenza</a:t>
            </a:r>
            <a:r>
              <a:rPr lang="de-DE" dirty="0" smtClean="0"/>
              <a:t> </a:t>
            </a:r>
            <a:r>
              <a:rPr lang="de-DE" dirty="0" smtClean="0"/>
              <a:t>e </a:t>
            </a:r>
            <a:r>
              <a:rPr lang="de-DE" dirty="0" smtClean="0"/>
              <a:t>i </a:t>
            </a:r>
            <a:r>
              <a:rPr lang="de-DE" dirty="0" err="1" smtClean="0"/>
              <a:t>loro</a:t>
            </a:r>
            <a:r>
              <a:rPr lang="de-DE" dirty="0" smtClean="0"/>
              <a:t>  </a:t>
            </a:r>
            <a:r>
              <a:rPr lang="de-DE" dirty="0" err="1" smtClean="0"/>
              <a:t>indicatori</a:t>
            </a:r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712923" y="1690486"/>
          <a:ext cx="10383864" cy="40646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971596"/>
                <a:gridCol w="4398206"/>
                <a:gridCol w="4014062"/>
              </a:tblGrid>
              <a:tr h="667274">
                <a:tc>
                  <a:txBody>
                    <a:bodyPr/>
                    <a:lstStyle/>
                    <a:p>
                      <a:r>
                        <a:rPr lang="de-DE" sz="3000" dirty="0" err="1" smtClean="0"/>
                        <a:t>livelli</a:t>
                      </a:r>
                      <a:endParaRPr lang="de-DE" sz="3000" dirty="0"/>
                    </a:p>
                  </a:txBody>
                  <a:tcPr marT="43201" marB="43201"/>
                </a:tc>
                <a:tc>
                  <a:txBody>
                    <a:bodyPr/>
                    <a:lstStyle/>
                    <a:p>
                      <a:r>
                        <a:rPr lang="de-DE" sz="3000" dirty="0" err="1" smtClean="0"/>
                        <a:t>competenze</a:t>
                      </a:r>
                      <a:endParaRPr lang="de-DE" sz="3000" dirty="0"/>
                    </a:p>
                  </a:txBody>
                  <a:tcPr marT="43201" marB="43201"/>
                </a:tc>
                <a:tc>
                  <a:txBody>
                    <a:bodyPr/>
                    <a:lstStyle/>
                    <a:p>
                      <a:r>
                        <a:rPr lang="de-DE" sz="3000" dirty="0" err="1" smtClean="0"/>
                        <a:t>indicatori</a:t>
                      </a:r>
                      <a:endParaRPr lang="de-DE" sz="3000" dirty="0"/>
                    </a:p>
                  </a:txBody>
                  <a:tcPr marT="43201" marB="43201"/>
                </a:tc>
              </a:tr>
              <a:tr h="1129692">
                <a:tc>
                  <a:txBody>
                    <a:bodyPr/>
                    <a:lstStyle/>
                    <a:p>
                      <a:r>
                        <a:rPr lang="de-DE" sz="3000" dirty="0" err="1" smtClean="0"/>
                        <a:t>Livello</a:t>
                      </a:r>
                      <a:r>
                        <a:rPr lang="de-DE" sz="3000" dirty="0" smtClean="0"/>
                        <a:t>  I</a:t>
                      </a:r>
                      <a:endParaRPr lang="de-DE" sz="3000" dirty="0"/>
                    </a:p>
                  </a:txBody>
                  <a:tcPr marT="43201" marB="43201"/>
                </a:tc>
                <a:tc>
                  <a:txBody>
                    <a:bodyPr/>
                    <a:lstStyle/>
                    <a:p>
                      <a:r>
                        <a:rPr lang="it-IT" sz="2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riprodurre: conoscere/sapere </a:t>
                      </a:r>
                      <a:endParaRPr lang="de-DE" sz="2300" dirty="0"/>
                    </a:p>
                  </a:txBody>
                  <a:tcPr marT="43201" marB="43201"/>
                </a:tc>
                <a:tc>
                  <a:txBody>
                    <a:bodyPr/>
                    <a:lstStyle/>
                    <a:p>
                      <a:r>
                        <a:rPr lang="it-IT" sz="2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descrivere, formulare, determinare, riassumere</a:t>
                      </a:r>
                      <a:endParaRPr lang="de-DE" sz="2300" dirty="0"/>
                    </a:p>
                  </a:txBody>
                  <a:tcPr marT="43201" marB="43201"/>
                </a:tc>
              </a:tr>
              <a:tr h="1129692">
                <a:tc>
                  <a:txBody>
                    <a:bodyPr/>
                    <a:lstStyle/>
                    <a:p>
                      <a:r>
                        <a:rPr lang="de-DE" sz="3000" dirty="0" err="1" smtClean="0"/>
                        <a:t>Livello</a:t>
                      </a:r>
                      <a:r>
                        <a:rPr lang="de-DE" sz="3000" dirty="0" smtClean="0"/>
                        <a:t> II</a:t>
                      </a:r>
                      <a:endParaRPr lang="de-DE" sz="3000" dirty="0"/>
                    </a:p>
                  </a:txBody>
                  <a:tcPr marT="43201" marB="43201"/>
                </a:tc>
                <a:tc>
                  <a:txBody>
                    <a:bodyPr/>
                    <a:lstStyle/>
                    <a:p>
                      <a:r>
                        <a:rPr lang="it-IT" sz="2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organizzazione e transfer: applicare</a:t>
                      </a:r>
                      <a:endParaRPr lang="de-DE" sz="2300" dirty="0"/>
                    </a:p>
                  </a:txBody>
                  <a:tcPr marT="43201" marB="43201"/>
                </a:tc>
                <a:tc>
                  <a:txBody>
                    <a:bodyPr/>
                    <a:lstStyle/>
                    <a:p>
                      <a:r>
                        <a:rPr lang="it-IT" sz="2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analizzare, motivare caratterizzare, spiegare</a:t>
                      </a:r>
                      <a:endParaRPr lang="de-DE" sz="2300" dirty="0"/>
                    </a:p>
                  </a:txBody>
                  <a:tcPr marT="43201" marB="43201"/>
                </a:tc>
              </a:tr>
              <a:tr h="1129692">
                <a:tc>
                  <a:txBody>
                    <a:bodyPr/>
                    <a:lstStyle/>
                    <a:p>
                      <a:r>
                        <a:rPr lang="de-DE" sz="3000" dirty="0" err="1" smtClean="0"/>
                        <a:t>Livello</a:t>
                      </a:r>
                      <a:r>
                        <a:rPr lang="de-DE" sz="3000" dirty="0" smtClean="0"/>
                        <a:t> III</a:t>
                      </a:r>
                      <a:endParaRPr lang="de-DE" sz="3000" dirty="0"/>
                    </a:p>
                  </a:txBody>
                  <a:tcPr marT="43201" marB="43201"/>
                </a:tc>
                <a:tc>
                  <a:txBody>
                    <a:bodyPr/>
                    <a:lstStyle/>
                    <a:p>
                      <a:r>
                        <a:rPr lang="it-IT" sz="2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soluzione dei problemi/ giudicare, valutare </a:t>
                      </a:r>
                      <a:endParaRPr lang="de-DE" sz="2300" dirty="0"/>
                    </a:p>
                  </a:txBody>
                  <a:tcPr marT="43201" marB="43201"/>
                </a:tc>
                <a:tc>
                  <a:txBody>
                    <a:bodyPr/>
                    <a:lstStyle/>
                    <a:p>
                      <a:r>
                        <a:rPr lang="it-IT" sz="2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giudicare, valutare, discutere, interpretare, commentare</a:t>
                      </a:r>
                      <a:endParaRPr lang="de-DE" sz="2300" dirty="0"/>
                    </a:p>
                  </a:txBody>
                  <a:tcPr marT="43201" marB="43201"/>
                </a:tc>
              </a:tr>
            </a:tbl>
          </a:graphicData>
        </a:graphic>
      </p:graphicFrame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Stefania Iubatti - Liceo Galvani Bologna 2015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04900" y="411480"/>
            <a:ext cx="9980682" cy="697050"/>
          </a:xfrm>
        </p:spPr>
        <p:txBody>
          <a:bodyPr/>
          <a:lstStyle/>
          <a:p>
            <a:r>
              <a:rPr lang="de-DE" dirty="0" err="1" smtClean="0"/>
              <a:t>Metodolgia</a:t>
            </a:r>
            <a:r>
              <a:rPr lang="de-DE" dirty="0" smtClean="0"/>
              <a:t> (1)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Stefania Iubatti - Liceo Galvani Bologna 2015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074018" y="1441102"/>
            <a:ext cx="1060383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Symbol"/>
              <a:buChar char="Þ"/>
            </a:pPr>
            <a:r>
              <a:rPr lang="it-IT" sz="2400" dirty="0" smtClean="0"/>
              <a:t> Centralità del testo.</a:t>
            </a:r>
          </a:p>
          <a:p>
            <a:pPr>
              <a:buFont typeface="Symbol"/>
              <a:buChar char="Þ"/>
            </a:pPr>
            <a:r>
              <a:rPr lang="it-IT" sz="2400" dirty="0" smtClean="0"/>
              <a:t> procedimento </a:t>
            </a:r>
            <a:r>
              <a:rPr lang="it-IT" sz="2400" dirty="0" smtClean="0"/>
              <a:t>soprattutto induttivo. </a:t>
            </a:r>
          </a:p>
          <a:p>
            <a:pPr>
              <a:buFont typeface="Symbol"/>
              <a:buChar char="Þ"/>
            </a:pPr>
            <a:r>
              <a:rPr lang="it-IT" sz="2400" dirty="0" smtClean="0"/>
              <a:t> in classe prevale la forma di lezione dialogata,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Symbol"/>
              <a:buChar char="Þ"/>
            </a:pPr>
            <a:r>
              <a:rPr lang="it-IT" sz="2400" dirty="0" smtClean="0"/>
              <a:t> L’ approccio al testo avviene in modo creativo o comunque </a:t>
            </a:r>
            <a:r>
              <a:rPr lang="it-IT" sz="2400" dirty="0" smtClean="0"/>
              <a:t>personale</a:t>
            </a:r>
            <a:endParaRPr lang="it-IT" sz="2400" dirty="0" smtClean="0"/>
          </a:p>
          <a:p>
            <a:pPr>
              <a:spcBef>
                <a:spcPts val="600"/>
              </a:spcBef>
              <a:spcAft>
                <a:spcPts val="600"/>
              </a:spcAft>
              <a:buFont typeface="Symbol"/>
              <a:buChar char="Þ"/>
            </a:pPr>
            <a:r>
              <a:rPr lang="it-IT" sz="2400" dirty="0" smtClean="0"/>
              <a:t>Gli esercizi coinvolgono varie attività e guidano in modo intuitivo e progressivo dalla comprensione, all’interpretazione alla contestualizzazione </a:t>
            </a:r>
            <a:r>
              <a:rPr lang="it-IT" sz="2400" dirty="0" err="1" smtClean="0"/>
              <a:t>etc…</a:t>
            </a:r>
            <a:r>
              <a:rPr lang="it-IT" sz="2400" dirty="0" smtClean="0"/>
              <a:t> </a:t>
            </a:r>
            <a:endParaRPr lang="de-DE" sz="2400" dirty="0"/>
          </a:p>
        </p:txBody>
      </p:sp>
      <p:sp>
        <p:nvSpPr>
          <p:cNvPr id="6" name="Textfeld 5"/>
          <p:cNvSpPr txBox="1"/>
          <p:nvPr/>
        </p:nvSpPr>
        <p:spPr>
          <a:xfrm>
            <a:off x="7741920" y="5486400"/>
            <a:ext cx="417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>
                <a:solidFill>
                  <a:srgbClr val="FF0000"/>
                </a:solidFill>
              </a:rPr>
              <a:t>Esempio</a:t>
            </a:r>
            <a:r>
              <a:rPr lang="de-DE" dirty="0" smtClean="0">
                <a:solidFill>
                  <a:srgbClr val="FF0000"/>
                </a:solidFill>
              </a:rPr>
              <a:t> di </a:t>
            </a:r>
            <a:r>
              <a:rPr lang="de-DE" dirty="0" err="1" smtClean="0">
                <a:solidFill>
                  <a:srgbClr val="FF0000"/>
                </a:solidFill>
              </a:rPr>
              <a:t>prova</a:t>
            </a:r>
            <a:r>
              <a:rPr lang="de-DE" dirty="0" smtClean="0">
                <a:solidFill>
                  <a:srgbClr val="FF0000"/>
                </a:solidFill>
              </a:rPr>
              <a:t>: </a:t>
            </a:r>
            <a:r>
              <a:rPr lang="de-DE" dirty="0" err="1" smtClean="0">
                <a:solidFill>
                  <a:srgbClr val="FF0000"/>
                </a:solidFill>
              </a:rPr>
              <a:t>cfr</a:t>
            </a:r>
            <a:r>
              <a:rPr lang="de-DE" dirty="0" smtClean="0">
                <a:solidFill>
                  <a:srgbClr val="FF0000"/>
                </a:solidFill>
              </a:rPr>
              <a:t>. </a:t>
            </a:r>
            <a:r>
              <a:rPr lang="de-DE" dirty="0" err="1" smtClean="0">
                <a:solidFill>
                  <a:srgbClr val="FF0000"/>
                </a:solidFill>
              </a:rPr>
              <a:t>Materiali</a:t>
            </a:r>
            <a:r>
              <a:rPr lang="de-DE" dirty="0" smtClean="0">
                <a:solidFill>
                  <a:srgbClr val="FF0000"/>
                </a:solidFill>
              </a:rPr>
              <a:t>, </a:t>
            </a:r>
            <a:r>
              <a:rPr lang="de-DE" dirty="0" smtClean="0">
                <a:solidFill>
                  <a:srgbClr val="FF0000"/>
                </a:solidFill>
              </a:rPr>
              <a:t>1</a:t>
            </a:r>
            <a:endParaRPr lang="de-D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Metodologia</a:t>
            </a:r>
            <a:r>
              <a:rPr lang="de-DE" dirty="0" smtClean="0"/>
              <a:t> (2)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Stefania Iubatti - Liceo Galvani Bologna 2015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944880" y="1584960"/>
            <a:ext cx="1056132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Symbol"/>
              <a:buChar char="Þ"/>
            </a:pPr>
            <a:r>
              <a:rPr lang="it-IT" sz="2400" dirty="0" smtClean="0"/>
              <a:t>in classe si applicano le abilità  correlate  alla  capacità di rapportarsi ai testi in modo esemplificativo, </a:t>
            </a:r>
          </a:p>
          <a:p>
            <a:pPr>
              <a:spcAft>
                <a:spcPts val="600"/>
              </a:spcAft>
              <a:buFont typeface="Symbol"/>
              <a:buChar char="Þ"/>
            </a:pPr>
            <a:r>
              <a:rPr lang="it-IT" sz="2400" dirty="0" smtClean="0"/>
              <a:t> I risultati del lavoro vengono fissati in forma di  rappresentazioni schematiche riassuntive alla lavagna,(mappe d’apprendimento/ mappe concettuali, schemi riassuntivi), in collaborazione con l’insegnante</a:t>
            </a:r>
          </a:p>
          <a:p>
            <a:pPr>
              <a:buFont typeface="Symbol"/>
              <a:buChar char="Þ"/>
            </a:pPr>
            <a:r>
              <a:rPr lang="it-IT" sz="2400" dirty="0" smtClean="0"/>
              <a:t> Scrittura creativa</a:t>
            </a:r>
          </a:p>
          <a:p>
            <a:pPr>
              <a:buFont typeface="Symbol"/>
              <a:buChar char="Þ"/>
            </a:pPr>
            <a:endParaRPr lang="it-IT" sz="2400" dirty="0" smtClean="0"/>
          </a:p>
          <a:p>
            <a:pPr>
              <a:buFont typeface="Symbol"/>
              <a:buChar char="Þ"/>
            </a:pPr>
            <a:r>
              <a:rPr lang="it-IT" sz="2400" dirty="0" smtClean="0"/>
              <a:t> nasce una nuova materia: la recitazione (</a:t>
            </a:r>
            <a:r>
              <a:rPr lang="it-IT" sz="2400" dirty="0" err="1" smtClean="0"/>
              <a:t>Darstellendes</a:t>
            </a:r>
            <a:r>
              <a:rPr lang="it-IT" sz="2400" dirty="0" smtClean="0"/>
              <a:t> </a:t>
            </a:r>
            <a:r>
              <a:rPr lang="it-IT" sz="2400" dirty="0" err="1" smtClean="0"/>
              <a:t>Spiel</a:t>
            </a:r>
            <a:r>
              <a:rPr lang="it-IT" sz="2400" dirty="0" smtClean="0"/>
              <a:t>)</a:t>
            </a:r>
            <a:endParaRPr lang="de-DE" sz="2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Curricolo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051560" y="1344664"/>
            <a:ext cx="104768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Apprendimento per esempi </a:t>
            </a:r>
            <a:r>
              <a:rPr lang="it-IT" sz="2400" dirty="0" smtClean="0">
                <a:sym typeface="Symbol"/>
              </a:rPr>
              <a:t> </a:t>
            </a:r>
            <a:r>
              <a:rPr lang="it-IT" sz="2400" dirty="0" smtClean="0"/>
              <a:t>Riduzione del volume di materia. </a:t>
            </a:r>
          </a:p>
          <a:p>
            <a:endParaRPr lang="it-IT" sz="2400" dirty="0" smtClean="0"/>
          </a:p>
          <a:p>
            <a:r>
              <a:rPr lang="it-IT" sz="2400" dirty="0" smtClean="0"/>
              <a:t>La trattazione si concentra su opere che hanno un valere esemplificativo. </a:t>
            </a:r>
          </a:p>
          <a:p>
            <a:r>
              <a:rPr lang="it-IT" sz="2400" dirty="0" err="1" smtClean="0"/>
              <a:t>Mut</a:t>
            </a:r>
            <a:r>
              <a:rPr lang="it-IT" sz="2400" dirty="0" smtClean="0"/>
              <a:t> </a:t>
            </a:r>
            <a:r>
              <a:rPr lang="it-IT" sz="2400" dirty="0" err="1" smtClean="0"/>
              <a:t>zur</a:t>
            </a:r>
            <a:r>
              <a:rPr lang="it-IT" sz="2400" dirty="0" smtClean="0"/>
              <a:t> </a:t>
            </a:r>
            <a:r>
              <a:rPr lang="it-IT" sz="2400" dirty="0" err="1" smtClean="0"/>
              <a:t>Lücke</a:t>
            </a:r>
            <a:r>
              <a:rPr lang="it-IT" sz="2400" dirty="0" smtClean="0"/>
              <a:t> = coraggio di lasciare lacune</a:t>
            </a:r>
          </a:p>
          <a:p>
            <a:endParaRPr lang="it-IT" sz="2400" dirty="0" smtClean="0"/>
          </a:p>
          <a:p>
            <a:r>
              <a:rPr lang="it-IT" sz="2400" dirty="0" smtClean="0"/>
              <a:t>Acquisizione di conoscenze concernenti fatti [nozioni] concetti, procedure, metodi, </a:t>
            </a:r>
            <a:r>
              <a:rPr lang="it-IT" sz="2400" dirty="0" err="1" smtClean="0"/>
              <a:t>metaconoscenze</a:t>
            </a:r>
            <a:r>
              <a:rPr lang="it-IT" sz="2400" dirty="0" smtClean="0"/>
              <a:t> (riflessione sul proprio processo di apprendimento). </a:t>
            </a:r>
          </a:p>
          <a:p>
            <a:endParaRPr lang="it-IT" sz="2400" dirty="0" smtClean="0"/>
          </a:p>
          <a:p>
            <a:r>
              <a:rPr lang="it-IT" sz="2400" dirty="0" smtClean="0"/>
              <a:t>La materia viene organizzata in modo progressivo, a forma di spirale. </a:t>
            </a:r>
            <a:endParaRPr lang="de-DE" sz="24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Stefania Iubatti - Liceo Galvani Bologna 2015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Curricolo</a:t>
            </a:r>
            <a:r>
              <a:rPr lang="de-DE" dirty="0" smtClean="0"/>
              <a:t> </a:t>
            </a:r>
            <a:r>
              <a:rPr lang="de-DE" dirty="0" err="1" smtClean="0"/>
              <a:t>relativo</a:t>
            </a:r>
            <a:r>
              <a:rPr lang="de-DE" dirty="0" smtClean="0"/>
              <a:t> alla </a:t>
            </a:r>
            <a:r>
              <a:rPr lang="de-DE" dirty="0" err="1" smtClean="0"/>
              <a:t>letteratura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Stefania Iubatti - Liceo Galvani Bologna 2015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077923" y="5292671"/>
            <a:ext cx="10570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Non in ogni </a:t>
            </a:r>
            <a:r>
              <a:rPr lang="it-IT" dirty="0" err="1" smtClean="0"/>
              <a:t>Bundesland</a:t>
            </a:r>
            <a:r>
              <a:rPr lang="it-IT" dirty="0" smtClean="0"/>
              <a:t> ci sono letture obbligatorie. </a:t>
            </a:r>
            <a:r>
              <a:rPr lang="it-IT" dirty="0" smtClean="0">
                <a:sym typeface="Symbol"/>
              </a:rPr>
              <a:t> </a:t>
            </a:r>
            <a:r>
              <a:rPr lang="it-IT" b="1" i="1" dirty="0" err="1" smtClean="0">
                <a:solidFill>
                  <a:srgbClr val="C00000"/>
                </a:solidFill>
                <a:sym typeface="Symbol"/>
              </a:rPr>
              <a:t>Autonomia</a:t>
            </a:r>
            <a:r>
              <a:rPr lang="it-IT" dirty="0" smtClean="0">
                <a:solidFill>
                  <a:srgbClr val="C00000"/>
                </a:solidFill>
              </a:rPr>
              <a:t> </a:t>
            </a:r>
            <a:endParaRPr lang="it-IT" dirty="0" smtClean="0"/>
          </a:p>
          <a:p>
            <a:r>
              <a:rPr lang="it-IT" dirty="0" smtClean="0"/>
              <a:t>I</a:t>
            </a:r>
            <a:r>
              <a:rPr lang="it-IT" u="sng" dirty="0" smtClean="0"/>
              <a:t>n ogni caso viene rispettata la libertà di scelta del docente</a:t>
            </a:r>
            <a:r>
              <a:rPr lang="it-IT" dirty="0" smtClean="0"/>
              <a:t>. 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081238" y="3211024"/>
            <a:ext cx="109246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 smtClean="0"/>
              <a:t>I testi e le opere da leggere vengono stabiliti dai </a:t>
            </a:r>
            <a:r>
              <a:rPr lang="it-IT" u="sng" dirty="0" err="1" smtClean="0"/>
              <a:t>Länder</a:t>
            </a:r>
            <a:r>
              <a:rPr lang="it-IT" dirty="0" smtClean="0"/>
              <a:t>. </a:t>
            </a:r>
            <a:r>
              <a:rPr lang="it-IT" dirty="0" smtClean="0">
                <a:sym typeface="Symbol"/>
              </a:rPr>
              <a:t> </a:t>
            </a:r>
            <a:r>
              <a:rPr lang="it-IT" b="1" i="1" dirty="0" err="1" smtClean="0">
                <a:solidFill>
                  <a:srgbClr val="C00000"/>
                </a:solidFill>
                <a:sym typeface="Symbol"/>
              </a:rPr>
              <a:t>Autonomia</a:t>
            </a:r>
            <a:r>
              <a:rPr lang="it-IT" dirty="0" smtClean="0">
                <a:solidFill>
                  <a:srgbClr val="C00000"/>
                </a:solidFill>
              </a:rPr>
              <a:t> </a:t>
            </a:r>
          </a:p>
          <a:p>
            <a:r>
              <a:rPr lang="it-IT" dirty="0" smtClean="0"/>
              <a:t>Alcuni hanno pubblicato liste di opere raccomandate, raggruppate per temi. </a:t>
            </a:r>
          </a:p>
          <a:p>
            <a:endParaRPr lang="it-IT" dirty="0" smtClean="0"/>
          </a:p>
          <a:p>
            <a:r>
              <a:rPr lang="it-IT" b="1" dirty="0" smtClean="0"/>
              <a:t>Esempi</a:t>
            </a:r>
            <a:r>
              <a:rPr lang="it-IT" b="1" dirty="0" smtClean="0"/>
              <a:t>:</a:t>
            </a:r>
            <a:endParaRPr lang="de-DE" b="1" dirty="0" smtClean="0"/>
          </a:p>
          <a:p>
            <a:r>
              <a:rPr lang="it-IT" dirty="0" smtClean="0"/>
              <a:t>Diritto e giustizia / Patria e estraneità / Identità e ruolo / Autodeterminazione e condizionamenti  esterni: Politica – Società - Lingua / Scienza e responsabilità / Scuola e società </a:t>
            </a:r>
            <a:r>
              <a:rPr lang="it-IT" dirty="0" err="1" smtClean="0"/>
              <a:t>etc…</a:t>
            </a:r>
            <a:endParaRPr lang="it-IT" dirty="0" smtClean="0"/>
          </a:p>
          <a:p>
            <a:pPr algn="r"/>
            <a:r>
              <a:rPr lang="it-IT" dirty="0" smtClean="0"/>
              <a:t>(</a:t>
            </a:r>
            <a:r>
              <a:rPr lang="it-IT" dirty="0" err="1" smtClean="0"/>
              <a:t>Empfehlungsliste</a:t>
            </a:r>
            <a:r>
              <a:rPr lang="it-IT" dirty="0" smtClean="0"/>
              <a:t>  </a:t>
            </a:r>
            <a:r>
              <a:rPr lang="it-IT" dirty="0" err="1" smtClean="0"/>
              <a:t>Land</a:t>
            </a:r>
            <a:r>
              <a:rPr lang="it-IT" dirty="0" smtClean="0"/>
              <a:t> </a:t>
            </a:r>
            <a:r>
              <a:rPr lang="it-IT" dirty="0" err="1" smtClean="0"/>
              <a:t>B.-W</a:t>
            </a:r>
            <a:r>
              <a:rPr lang="it-IT" dirty="0" smtClean="0"/>
              <a:t>).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1051560" y="1478280"/>
            <a:ext cx="10195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Si devono acquisire conoscenze dei generi letterari, di autori </a:t>
            </a:r>
            <a:r>
              <a:rPr lang="it-IT" u="sng" dirty="0" smtClean="0"/>
              <a:t>non necessariamente </a:t>
            </a:r>
            <a:r>
              <a:rPr lang="it-IT" dirty="0" smtClean="0"/>
              <a:t>inseriti in uno sviluppo sistematico diacronico della storia della letteratura, ma integrati in un problema o tema</a:t>
            </a:r>
          </a:p>
          <a:p>
            <a:endParaRPr lang="it-IT" dirty="0" smtClean="0"/>
          </a:p>
          <a:p>
            <a:r>
              <a:rPr lang="it-IT" dirty="0" smtClean="0"/>
              <a:t>Conoscenza di testi letterari </a:t>
            </a:r>
            <a:r>
              <a:rPr lang="it-IT" u="sng" dirty="0" smtClean="0"/>
              <a:t>significativi </a:t>
            </a:r>
            <a:r>
              <a:rPr lang="it-IT" dirty="0" smtClean="0"/>
              <a:t>dall’Illuminismo all’epoca moderna,contemporanea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Esempio</a:t>
            </a:r>
            <a:r>
              <a:rPr lang="de-DE" dirty="0" smtClean="0"/>
              <a:t> di </a:t>
            </a:r>
            <a:r>
              <a:rPr lang="de-DE" dirty="0" err="1" smtClean="0"/>
              <a:t>curricolo</a:t>
            </a:r>
            <a:r>
              <a:rPr lang="de-DE" dirty="0" smtClean="0"/>
              <a:t> (Land Hessen)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Stefania Iubatti - Liceo Galvani Bologna 2015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975360" y="1217196"/>
            <a:ext cx="1011936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i="1" dirty="0" err="1" smtClean="0">
                <a:latin typeface="Garamond" pitchFamily="18" charset="0"/>
              </a:rPr>
              <a:t>Letture</a:t>
            </a:r>
            <a:r>
              <a:rPr lang="de-DE" sz="2400" i="1" dirty="0" smtClean="0">
                <a:latin typeface="Garamond" pitchFamily="18" charset="0"/>
              </a:rPr>
              <a:t> </a:t>
            </a:r>
            <a:r>
              <a:rPr lang="de-DE" sz="2400" i="1" dirty="0" err="1" smtClean="0">
                <a:latin typeface="Garamond" pitchFamily="18" charset="0"/>
              </a:rPr>
              <a:t>obbligatorie</a:t>
            </a:r>
            <a:r>
              <a:rPr lang="de-DE" sz="2400" i="1" dirty="0" smtClean="0">
                <a:latin typeface="Garamond" pitchFamily="18" charset="0"/>
              </a:rPr>
              <a:t> </a:t>
            </a:r>
            <a:endParaRPr lang="de-DE" sz="2400" dirty="0" smtClean="0">
              <a:latin typeface="Garamond" pitchFamily="18" charset="0"/>
            </a:endParaRPr>
          </a:p>
          <a:p>
            <a:pPr lvl="0">
              <a:buFont typeface="Symbol" pitchFamily="18" charset="2"/>
              <a:buChar char="-"/>
            </a:pPr>
            <a:r>
              <a:rPr lang="de-DE" sz="2300" dirty="0" smtClean="0">
                <a:latin typeface="Garamond" pitchFamily="18" charset="0"/>
              </a:rPr>
              <a:t> </a:t>
            </a:r>
            <a:r>
              <a:rPr lang="de-DE" sz="2300" dirty="0" err="1" smtClean="0">
                <a:latin typeface="Garamond" pitchFamily="18" charset="0"/>
              </a:rPr>
              <a:t>un</a:t>
            </a:r>
            <a:r>
              <a:rPr lang="de-DE" sz="2300" dirty="0" smtClean="0">
                <a:latin typeface="Garamond" pitchFamily="18" charset="0"/>
              </a:rPr>
              <a:t>‘ </a:t>
            </a:r>
            <a:r>
              <a:rPr lang="de-DE" sz="2300" dirty="0" err="1" smtClean="0">
                <a:latin typeface="Garamond" pitchFamily="18" charset="0"/>
              </a:rPr>
              <a:t>opera</a:t>
            </a:r>
            <a:r>
              <a:rPr lang="de-DE" sz="2300" dirty="0" smtClean="0">
                <a:latin typeface="Garamond" pitchFamily="18" charset="0"/>
              </a:rPr>
              <a:t> </a:t>
            </a:r>
            <a:r>
              <a:rPr lang="de-DE" sz="2300" dirty="0" err="1" smtClean="0">
                <a:latin typeface="Garamond" pitchFamily="18" charset="0"/>
              </a:rPr>
              <a:t>epica</a:t>
            </a:r>
            <a:r>
              <a:rPr lang="de-DE" sz="2300" dirty="0" smtClean="0">
                <a:latin typeface="Garamond" pitchFamily="18" charset="0"/>
              </a:rPr>
              <a:t> o </a:t>
            </a:r>
            <a:r>
              <a:rPr lang="de-DE" sz="2300" dirty="0" err="1" smtClean="0">
                <a:latin typeface="Garamond" pitchFamily="18" charset="0"/>
              </a:rPr>
              <a:t>drammatica</a:t>
            </a:r>
            <a:r>
              <a:rPr lang="de-DE" sz="2300" dirty="0" smtClean="0">
                <a:latin typeface="Garamond" pitchFamily="18" charset="0"/>
              </a:rPr>
              <a:t> del 20mo </a:t>
            </a:r>
            <a:r>
              <a:rPr lang="de-DE" sz="2300" dirty="0" err="1" smtClean="0">
                <a:latin typeface="Garamond" pitchFamily="18" charset="0"/>
              </a:rPr>
              <a:t>secolo</a:t>
            </a:r>
            <a:r>
              <a:rPr lang="de-DE" sz="2300" dirty="0" smtClean="0">
                <a:latin typeface="Garamond" pitchFamily="18" charset="0"/>
              </a:rPr>
              <a:t> </a:t>
            </a:r>
          </a:p>
          <a:p>
            <a:pPr lvl="0">
              <a:buFont typeface="Symbol" pitchFamily="18" charset="2"/>
              <a:buChar char="-"/>
            </a:pPr>
            <a:r>
              <a:rPr lang="de-DE" sz="2300" dirty="0" smtClean="0">
                <a:latin typeface="Garamond" pitchFamily="18" charset="0"/>
              </a:rPr>
              <a:t> </a:t>
            </a:r>
            <a:r>
              <a:rPr lang="de-DE" sz="2300" dirty="0" err="1" smtClean="0">
                <a:latin typeface="Garamond" pitchFamily="18" charset="0"/>
              </a:rPr>
              <a:t>un</a:t>
            </a:r>
            <a:r>
              <a:rPr lang="de-DE" sz="2300" dirty="0" smtClean="0">
                <a:latin typeface="Garamond" pitchFamily="18" charset="0"/>
              </a:rPr>
              <a:t> </a:t>
            </a:r>
            <a:r>
              <a:rPr lang="de-DE" sz="2300" dirty="0" err="1" smtClean="0">
                <a:latin typeface="Garamond" pitchFamily="18" charset="0"/>
              </a:rPr>
              <a:t>dramma</a:t>
            </a:r>
            <a:r>
              <a:rPr lang="de-DE" sz="2300" dirty="0" smtClean="0">
                <a:latin typeface="Garamond" pitchFamily="18" charset="0"/>
              </a:rPr>
              <a:t> o </a:t>
            </a:r>
            <a:r>
              <a:rPr lang="de-DE" sz="2300" dirty="0" err="1" smtClean="0">
                <a:latin typeface="Garamond" pitchFamily="18" charset="0"/>
              </a:rPr>
              <a:t>opera</a:t>
            </a:r>
            <a:r>
              <a:rPr lang="de-DE" sz="2300" dirty="0" smtClean="0">
                <a:latin typeface="Garamond" pitchFamily="18" charset="0"/>
              </a:rPr>
              <a:t> </a:t>
            </a:r>
            <a:r>
              <a:rPr lang="de-DE" sz="2300" dirty="0" err="1" smtClean="0">
                <a:latin typeface="Garamond" pitchFamily="18" charset="0"/>
              </a:rPr>
              <a:t>epica</a:t>
            </a:r>
            <a:r>
              <a:rPr lang="de-DE" sz="2300" dirty="0" smtClean="0">
                <a:latin typeface="Garamond" pitchFamily="18" charset="0"/>
              </a:rPr>
              <a:t>, </a:t>
            </a:r>
            <a:r>
              <a:rPr lang="de-DE" sz="2300" dirty="0" err="1" smtClean="0">
                <a:latin typeface="Garamond" pitchFamily="18" charset="0"/>
              </a:rPr>
              <a:t>liriche</a:t>
            </a:r>
            <a:r>
              <a:rPr lang="de-DE" sz="2300" dirty="0" smtClean="0">
                <a:latin typeface="Garamond" pitchFamily="18" charset="0"/>
              </a:rPr>
              <a:t> </a:t>
            </a:r>
            <a:r>
              <a:rPr lang="de-DE" sz="2300" dirty="0" err="1" smtClean="0">
                <a:latin typeface="Garamond" pitchFamily="18" charset="0"/>
              </a:rPr>
              <a:t>che</a:t>
            </a:r>
            <a:r>
              <a:rPr lang="de-DE" sz="2300" dirty="0" smtClean="0">
                <a:latin typeface="Garamond" pitchFamily="18" charset="0"/>
              </a:rPr>
              <a:t> </a:t>
            </a:r>
            <a:r>
              <a:rPr lang="de-DE" sz="2300" dirty="0" err="1" smtClean="0">
                <a:latin typeface="Garamond" pitchFamily="18" charset="0"/>
              </a:rPr>
              <a:t>illustrino</a:t>
            </a:r>
            <a:r>
              <a:rPr lang="de-DE" sz="2300" dirty="0" smtClean="0">
                <a:latin typeface="Garamond" pitchFamily="18" charset="0"/>
              </a:rPr>
              <a:t> la </a:t>
            </a:r>
            <a:r>
              <a:rPr lang="de-DE" sz="2300" dirty="0" err="1" smtClean="0">
                <a:latin typeface="Garamond" pitchFamily="18" charset="0"/>
              </a:rPr>
              <a:t>condizione</a:t>
            </a:r>
            <a:r>
              <a:rPr lang="de-DE" sz="2300" dirty="0" smtClean="0">
                <a:latin typeface="Garamond" pitchFamily="18" charset="0"/>
              </a:rPr>
              <a:t> </a:t>
            </a:r>
            <a:r>
              <a:rPr lang="de-DE" sz="2300" dirty="0" err="1" smtClean="0">
                <a:latin typeface="Garamond" pitchFamily="18" charset="0"/>
              </a:rPr>
              <a:t>umana</a:t>
            </a:r>
            <a:r>
              <a:rPr lang="de-DE" sz="2300" dirty="0" smtClean="0">
                <a:latin typeface="Garamond" pitchFamily="18" charset="0"/>
              </a:rPr>
              <a:t> </a:t>
            </a:r>
            <a:r>
              <a:rPr lang="de-DE" sz="2300" dirty="0" err="1" smtClean="0">
                <a:latin typeface="Garamond" pitchFamily="18" charset="0"/>
              </a:rPr>
              <a:t>nei</a:t>
            </a:r>
            <a:r>
              <a:rPr lang="de-DE" sz="2300" dirty="0" smtClean="0">
                <a:latin typeface="Garamond" pitchFamily="18" charset="0"/>
              </a:rPr>
              <a:t> </a:t>
            </a:r>
            <a:r>
              <a:rPr lang="de-DE" sz="2300" dirty="0" err="1" smtClean="0">
                <a:latin typeface="Garamond" pitchFamily="18" charset="0"/>
              </a:rPr>
              <a:t>periodi</a:t>
            </a:r>
            <a:r>
              <a:rPr lang="de-DE" sz="2300" dirty="0" smtClean="0">
                <a:latin typeface="Garamond" pitchFamily="18" charset="0"/>
              </a:rPr>
              <a:t> </a:t>
            </a:r>
            <a:r>
              <a:rPr lang="de-DE" sz="2300" dirty="0" err="1" smtClean="0">
                <a:latin typeface="Garamond" pitchFamily="18" charset="0"/>
              </a:rPr>
              <a:t>dell‘Illuminismo</a:t>
            </a:r>
            <a:r>
              <a:rPr lang="de-DE" sz="2300" dirty="0" smtClean="0">
                <a:latin typeface="Garamond" pitchFamily="18" charset="0"/>
              </a:rPr>
              <a:t>, </a:t>
            </a:r>
            <a:r>
              <a:rPr lang="de-DE" sz="2300" dirty="0" err="1" smtClean="0">
                <a:latin typeface="Garamond" pitchFamily="18" charset="0"/>
              </a:rPr>
              <a:t>dello</a:t>
            </a:r>
            <a:r>
              <a:rPr lang="de-DE" sz="2300" dirty="0" smtClean="0">
                <a:latin typeface="Garamond" pitchFamily="18" charset="0"/>
              </a:rPr>
              <a:t> Sturm und Drang, del </a:t>
            </a:r>
            <a:r>
              <a:rPr lang="de-DE" sz="2300" dirty="0" err="1" smtClean="0">
                <a:latin typeface="Garamond" pitchFamily="18" charset="0"/>
              </a:rPr>
              <a:t>periodo</a:t>
            </a:r>
            <a:r>
              <a:rPr lang="de-DE" sz="2300" dirty="0" smtClean="0">
                <a:latin typeface="Garamond" pitchFamily="18" charset="0"/>
              </a:rPr>
              <a:t> </a:t>
            </a:r>
            <a:r>
              <a:rPr lang="de-DE" sz="2300" dirty="0" err="1" smtClean="0">
                <a:latin typeface="Garamond" pitchFamily="18" charset="0"/>
              </a:rPr>
              <a:t>classico</a:t>
            </a:r>
            <a:r>
              <a:rPr lang="de-DE" sz="2300" dirty="0" smtClean="0">
                <a:latin typeface="Garamond" pitchFamily="18" charset="0"/>
              </a:rPr>
              <a:t> e </a:t>
            </a:r>
            <a:r>
              <a:rPr lang="de-DE" sz="2300" dirty="0" err="1" smtClean="0">
                <a:latin typeface="Garamond" pitchFamily="18" charset="0"/>
              </a:rPr>
              <a:t>Romanticismo</a:t>
            </a:r>
            <a:endParaRPr lang="de-DE" sz="2300" dirty="0" smtClean="0">
              <a:latin typeface="Garamond" pitchFamily="18" charset="0"/>
            </a:endParaRPr>
          </a:p>
          <a:p>
            <a:pPr lvl="0">
              <a:buFont typeface="Symbol" pitchFamily="18" charset="2"/>
              <a:buChar char="-"/>
            </a:pPr>
            <a:r>
              <a:rPr lang="de-DE" sz="2300" dirty="0" smtClean="0">
                <a:latin typeface="Garamond" pitchFamily="18" charset="0"/>
              </a:rPr>
              <a:t> Goethe, Faust I </a:t>
            </a:r>
          </a:p>
          <a:p>
            <a:pPr lvl="0">
              <a:buFont typeface="Symbol" pitchFamily="18" charset="2"/>
              <a:buChar char="-"/>
            </a:pPr>
            <a:r>
              <a:rPr lang="de-DE" sz="2300" dirty="0" smtClean="0">
                <a:latin typeface="Garamond" pitchFamily="18" charset="0"/>
              </a:rPr>
              <a:t> </a:t>
            </a:r>
            <a:r>
              <a:rPr lang="de-DE" sz="2300" dirty="0" err="1" smtClean="0">
                <a:latin typeface="Garamond" pitchFamily="18" charset="0"/>
              </a:rPr>
              <a:t>un‘opera</a:t>
            </a:r>
            <a:r>
              <a:rPr lang="de-DE" sz="2300" dirty="0" smtClean="0">
                <a:latin typeface="Garamond" pitchFamily="18" charset="0"/>
              </a:rPr>
              <a:t> di Büchner </a:t>
            </a:r>
          </a:p>
          <a:p>
            <a:pPr lvl="0">
              <a:buFont typeface="Symbol" pitchFamily="18" charset="2"/>
              <a:buChar char="-"/>
            </a:pPr>
            <a:r>
              <a:rPr lang="de-DE" sz="2300" dirty="0" smtClean="0">
                <a:latin typeface="Garamond" pitchFamily="18" charset="0"/>
              </a:rPr>
              <a:t> </a:t>
            </a:r>
            <a:r>
              <a:rPr lang="de-DE" sz="2300" dirty="0" err="1" smtClean="0">
                <a:latin typeface="Garamond" pitchFamily="18" charset="0"/>
              </a:rPr>
              <a:t>Un‘opera</a:t>
            </a:r>
            <a:r>
              <a:rPr lang="de-DE" sz="2300" dirty="0" smtClean="0">
                <a:latin typeface="Garamond" pitchFamily="18" charset="0"/>
              </a:rPr>
              <a:t> in </a:t>
            </a:r>
            <a:r>
              <a:rPr lang="de-DE" sz="2300" dirty="0" err="1" smtClean="0">
                <a:latin typeface="Garamond" pitchFamily="18" charset="0"/>
              </a:rPr>
              <a:t>prosa</a:t>
            </a:r>
            <a:r>
              <a:rPr lang="de-DE" sz="2300" dirty="0" smtClean="0">
                <a:latin typeface="Garamond" pitchFamily="18" charset="0"/>
              </a:rPr>
              <a:t> o </a:t>
            </a:r>
            <a:r>
              <a:rPr lang="de-DE" sz="2300" dirty="0" err="1" smtClean="0">
                <a:latin typeface="Garamond" pitchFamily="18" charset="0"/>
              </a:rPr>
              <a:t>drammatica</a:t>
            </a:r>
            <a:r>
              <a:rPr lang="de-DE" sz="2300" dirty="0" smtClean="0">
                <a:latin typeface="Garamond" pitchFamily="18" charset="0"/>
              </a:rPr>
              <a:t> </a:t>
            </a:r>
            <a:r>
              <a:rPr lang="de-DE" sz="2300" dirty="0" err="1" smtClean="0">
                <a:latin typeface="Garamond" pitchFamily="18" charset="0"/>
              </a:rPr>
              <a:t>dell‘epoca</a:t>
            </a:r>
            <a:r>
              <a:rPr lang="de-DE" sz="2300" dirty="0" smtClean="0">
                <a:latin typeface="Garamond" pitchFamily="18" charset="0"/>
              </a:rPr>
              <a:t> del </a:t>
            </a:r>
            <a:r>
              <a:rPr lang="de-DE" sz="2300" dirty="0" err="1" smtClean="0">
                <a:latin typeface="Garamond" pitchFamily="18" charset="0"/>
              </a:rPr>
              <a:t>Realismo</a:t>
            </a:r>
            <a:r>
              <a:rPr lang="de-DE" sz="2300" dirty="0" smtClean="0">
                <a:latin typeface="Garamond" pitchFamily="18" charset="0"/>
              </a:rPr>
              <a:t> e del </a:t>
            </a:r>
            <a:r>
              <a:rPr lang="de-DE" sz="2300" dirty="0" err="1" smtClean="0">
                <a:latin typeface="Garamond" pitchFamily="18" charset="0"/>
              </a:rPr>
              <a:t>periodo</a:t>
            </a:r>
            <a:r>
              <a:rPr lang="de-DE" sz="2300" dirty="0" smtClean="0">
                <a:latin typeface="Garamond" pitchFamily="18" charset="0"/>
              </a:rPr>
              <a:t> di </a:t>
            </a:r>
            <a:r>
              <a:rPr lang="de-DE" sz="2300" dirty="0" err="1" smtClean="0">
                <a:latin typeface="Garamond" pitchFamily="18" charset="0"/>
              </a:rPr>
              <a:t>fine</a:t>
            </a:r>
            <a:r>
              <a:rPr lang="de-DE" sz="2300" dirty="0" smtClean="0">
                <a:latin typeface="Garamond" pitchFamily="18" charset="0"/>
              </a:rPr>
              <a:t> </a:t>
            </a:r>
            <a:r>
              <a:rPr lang="de-DE" sz="2300" dirty="0" err="1" smtClean="0">
                <a:latin typeface="Garamond" pitchFamily="18" charset="0"/>
              </a:rPr>
              <a:t>secolo</a:t>
            </a:r>
            <a:r>
              <a:rPr lang="de-DE" sz="2300" dirty="0" smtClean="0">
                <a:latin typeface="Garamond" pitchFamily="18" charset="0"/>
              </a:rPr>
              <a:t> </a:t>
            </a:r>
            <a:r>
              <a:rPr lang="de-DE" sz="2300" dirty="0" err="1" smtClean="0">
                <a:latin typeface="Garamond" pitchFamily="18" charset="0"/>
              </a:rPr>
              <a:t>obbligatorio</a:t>
            </a:r>
            <a:r>
              <a:rPr lang="de-DE" sz="2300" dirty="0" smtClean="0">
                <a:latin typeface="Garamond" pitchFamily="18" charset="0"/>
              </a:rPr>
              <a:t>: </a:t>
            </a:r>
            <a:r>
              <a:rPr lang="de-DE" sz="2300" dirty="0" err="1" smtClean="0">
                <a:latin typeface="Garamond" pitchFamily="18" charset="0"/>
              </a:rPr>
              <a:t>Racconti</a:t>
            </a:r>
            <a:r>
              <a:rPr lang="de-DE" sz="2300" dirty="0" smtClean="0">
                <a:latin typeface="Garamond" pitchFamily="18" charset="0"/>
              </a:rPr>
              <a:t> di  Kafkas  </a:t>
            </a:r>
          </a:p>
          <a:p>
            <a:pPr lvl="0">
              <a:buFont typeface="Symbol" pitchFamily="18" charset="2"/>
              <a:buChar char="-"/>
            </a:pPr>
            <a:r>
              <a:rPr lang="de-DE" sz="2300" dirty="0" smtClean="0">
                <a:latin typeface="Garamond" pitchFamily="18" charset="0"/>
              </a:rPr>
              <a:t> </a:t>
            </a:r>
            <a:r>
              <a:rPr lang="de-DE" sz="2300" dirty="0" err="1" smtClean="0">
                <a:latin typeface="Garamond" pitchFamily="18" charset="0"/>
              </a:rPr>
              <a:t>Almeno</a:t>
            </a:r>
            <a:r>
              <a:rPr lang="de-DE" sz="2300" dirty="0" smtClean="0">
                <a:latin typeface="Garamond" pitchFamily="18" charset="0"/>
              </a:rPr>
              <a:t> </a:t>
            </a:r>
            <a:r>
              <a:rPr lang="de-DE" sz="2300" dirty="0" err="1" smtClean="0">
                <a:latin typeface="Garamond" pitchFamily="18" charset="0"/>
              </a:rPr>
              <a:t>un‘opera</a:t>
            </a:r>
            <a:r>
              <a:rPr lang="de-DE" sz="2300" dirty="0" smtClean="0">
                <a:latin typeface="Garamond" pitchFamily="18" charset="0"/>
              </a:rPr>
              <a:t> </a:t>
            </a:r>
            <a:r>
              <a:rPr lang="de-DE" sz="2300" dirty="0" err="1" smtClean="0">
                <a:latin typeface="Garamond" pitchFamily="18" charset="0"/>
              </a:rPr>
              <a:t>rappresentativa</a:t>
            </a:r>
            <a:r>
              <a:rPr lang="de-DE" sz="2300" dirty="0" smtClean="0">
                <a:latin typeface="Garamond" pitchFamily="18" charset="0"/>
              </a:rPr>
              <a:t> del </a:t>
            </a:r>
            <a:r>
              <a:rPr lang="de-DE" sz="2300" dirty="0" err="1" smtClean="0">
                <a:latin typeface="Garamond" pitchFamily="18" charset="0"/>
              </a:rPr>
              <a:t>periodo</a:t>
            </a:r>
            <a:r>
              <a:rPr lang="de-DE" sz="2300" dirty="0" smtClean="0">
                <a:latin typeface="Garamond" pitchFamily="18" charset="0"/>
              </a:rPr>
              <a:t> </a:t>
            </a:r>
            <a:r>
              <a:rPr lang="de-DE" sz="2300" dirty="0" err="1" smtClean="0">
                <a:latin typeface="Garamond" pitchFamily="18" charset="0"/>
              </a:rPr>
              <a:t>successsivo</a:t>
            </a:r>
            <a:r>
              <a:rPr lang="de-DE" sz="2300" dirty="0" smtClean="0">
                <a:latin typeface="Garamond" pitchFamily="18" charset="0"/>
              </a:rPr>
              <a:t> alla </a:t>
            </a:r>
            <a:r>
              <a:rPr lang="de-DE" sz="2300" dirty="0" err="1" smtClean="0">
                <a:latin typeface="Garamond" pitchFamily="18" charset="0"/>
              </a:rPr>
              <a:t>seconda</a:t>
            </a:r>
            <a:r>
              <a:rPr lang="de-DE" sz="2300" dirty="0" smtClean="0">
                <a:latin typeface="Garamond" pitchFamily="18" charset="0"/>
              </a:rPr>
              <a:t> </a:t>
            </a:r>
            <a:r>
              <a:rPr lang="de-DE" sz="2300" dirty="0" err="1" smtClean="0">
                <a:latin typeface="Garamond" pitchFamily="18" charset="0"/>
              </a:rPr>
              <a:t>guerra</a:t>
            </a:r>
            <a:r>
              <a:rPr lang="de-DE" sz="2300" dirty="0" smtClean="0">
                <a:latin typeface="Garamond" pitchFamily="18" charset="0"/>
              </a:rPr>
              <a:t> </a:t>
            </a:r>
            <a:r>
              <a:rPr lang="de-DE" sz="2300" dirty="0" err="1" smtClean="0">
                <a:latin typeface="Garamond" pitchFamily="18" charset="0"/>
              </a:rPr>
              <a:t>mondiale</a:t>
            </a:r>
            <a:endParaRPr lang="de-DE" sz="2300" dirty="0" smtClean="0">
              <a:latin typeface="Garamond" pitchFamily="18" charset="0"/>
            </a:endParaRPr>
          </a:p>
          <a:p>
            <a:pPr lvl="0">
              <a:buFont typeface="Symbol" pitchFamily="18" charset="2"/>
              <a:buChar char="-"/>
            </a:pPr>
            <a:r>
              <a:rPr lang="de-DE" sz="2300" dirty="0" smtClean="0">
                <a:latin typeface="Garamond" pitchFamily="18" charset="0"/>
              </a:rPr>
              <a:t> </a:t>
            </a:r>
            <a:r>
              <a:rPr lang="de-DE" sz="2300" dirty="0" err="1" smtClean="0">
                <a:latin typeface="Garamond" pitchFamily="18" charset="0"/>
              </a:rPr>
              <a:t>un‘opera</a:t>
            </a:r>
            <a:r>
              <a:rPr lang="de-DE" sz="2300" dirty="0" smtClean="0">
                <a:latin typeface="Garamond" pitchFamily="18" charset="0"/>
              </a:rPr>
              <a:t> in </a:t>
            </a:r>
            <a:r>
              <a:rPr lang="de-DE" sz="2300" dirty="0" err="1" smtClean="0">
                <a:latin typeface="Garamond" pitchFamily="18" charset="0"/>
              </a:rPr>
              <a:t>prosa</a:t>
            </a:r>
            <a:r>
              <a:rPr lang="de-DE" sz="2300" dirty="0" smtClean="0">
                <a:latin typeface="Garamond" pitchFamily="18" charset="0"/>
              </a:rPr>
              <a:t> o </a:t>
            </a:r>
            <a:r>
              <a:rPr lang="de-DE" sz="2300" dirty="0" err="1" smtClean="0">
                <a:latin typeface="Garamond" pitchFamily="18" charset="0"/>
              </a:rPr>
              <a:t>drammatica</a:t>
            </a:r>
            <a:r>
              <a:rPr lang="de-DE" sz="2300" dirty="0" smtClean="0">
                <a:latin typeface="Garamond" pitchFamily="18" charset="0"/>
              </a:rPr>
              <a:t> </a:t>
            </a:r>
            <a:r>
              <a:rPr lang="de-DE" sz="2300" dirty="0" err="1" smtClean="0">
                <a:latin typeface="Garamond" pitchFamily="18" charset="0"/>
              </a:rPr>
              <a:t>contemporanea</a:t>
            </a:r>
            <a:r>
              <a:rPr lang="de-DE" sz="2300" dirty="0" smtClean="0">
                <a:latin typeface="Garamond" pitchFamily="18" charset="0"/>
              </a:rPr>
              <a:t> (</a:t>
            </a:r>
            <a:r>
              <a:rPr lang="de-DE" sz="2300" dirty="0" err="1" smtClean="0">
                <a:latin typeface="Garamond" pitchFamily="18" charset="0"/>
              </a:rPr>
              <a:t>dal</a:t>
            </a:r>
            <a:r>
              <a:rPr lang="de-DE" sz="2300" dirty="0" smtClean="0">
                <a:latin typeface="Garamond" pitchFamily="18" charset="0"/>
              </a:rPr>
              <a:t>  1989) </a:t>
            </a:r>
          </a:p>
          <a:p>
            <a:pPr lvl="0" algn="r"/>
            <a:endParaRPr lang="it-IT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Prova</a:t>
            </a:r>
            <a:r>
              <a:rPr lang="de-DE" dirty="0" smtClean="0"/>
              <a:t> </a:t>
            </a:r>
            <a:r>
              <a:rPr lang="de-DE" dirty="0" err="1" smtClean="0"/>
              <a:t>scritta</a:t>
            </a:r>
            <a:r>
              <a:rPr lang="de-DE" dirty="0" smtClean="0"/>
              <a:t> / </a:t>
            </a:r>
            <a:r>
              <a:rPr lang="de-DE" dirty="0" err="1" smtClean="0"/>
              <a:t>indicazioni</a:t>
            </a:r>
            <a:r>
              <a:rPr lang="de-DE" dirty="0" smtClean="0"/>
              <a:t> </a:t>
            </a:r>
            <a:r>
              <a:rPr lang="de-DE" dirty="0" err="1" smtClean="0"/>
              <a:t>generali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Stefania Iubatti - Liceo Galvani Bologna 2015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1005840" y="1341120"/>
            <a:ext cx="9662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Le prove devono rispondere a caratteristiche  di autenticità, devono essere orientate su problemi e indipendenti dalle cognizioni acquisite nell’immediato.</a:t>
            </a:r>
            <a:endParaRPr lang="de-DE" sz="2400" dirty="0"/>
          </a:p>
        </p:txBody>
      </p:sp>
      <p:sp>
        <p:nvSpPr>
          <p:cNvPr id="8" name="Textfeld 7"/>
          <p:cNvSpPr txBox="1"/>
          <p:nvPr/>
        </p:nvSpPr>
        <p:spPr>
          <a:xfrm>
            <a:off x="1021080" y="2865120"/>
            <a:ext cx="101193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Le consegne devono essere chiaramente comprensibili da parte dei candidati. </a:t>
            </a:r>
          </a:p>
          <a:p>
            <a:r>
              <a:rPr lang="it-IT" sz="2400" dirty="0" smtClean="0"/>
              <a:t>Le competenze richieste ricadono nell’ambito scrivere/leggere, e nel dominio “capacità di rapportarsi ai testi “e “riflessione sulla lingua”. </a:t>
            </a:r>
          </a:p>
          <a:p>
            <a:r>
              <a:rPr lang="it-IT" sz="2400" dirty="0" smtClean="0"/>
              <a:t>Le prove vengono differenziate per il GK e il LK. </a:t>
            </a:r>
          </a:p>
          <a:p>
            <a:r>
              <a:rPr lang="it-IT" sz="2400" dirty="0" smtClean="0"/>
              <a:t>Il testo proposto non dovrebbe superare le 1500 parole. </a:t>
            </a:r>
          </a:p>
          <a:p>
            <a:r>
              <a:rPr lang="it-IT" sz="2400" dirty="0" smtClean="0"/>
              <a:t>Tempo a disposizione 240 -300 minuti a seconda del livello del corso + tempo di lettura</a:t>
            </a:r>
            <a:endParaRPr lang="de-DE" sz="2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 </a:t>
            </a:r>
            <a:r>
              <a:rPr lang="de-DE" dirty="0" err="1" smtClean="0"/>
              <a:t>prova</a:t>
            </a:r>
            <a:r>
              <a:rPr lang="de-DE" dirty="0" smtClean="0"/>
              <a:t> </a:t>
            </a:r>
            <a:r>
              <a:rPr lang="de-DE" dirty="0" err="1" smtClean="0"/>
              <a:t>scritta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010653" y="1258139"/>
            <a:ext cx="9480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ym typeface="Symbol"/>
              </a:rPr>
              <a:t></a:t>
            </a:r>
            <a:r>
              <a:rPr lang="de-DE" dirty="0" smtClean="0"/>
              <a:t> </a:t>
            </a:r>
            <a:r>
              <a:rPr lang="it-IT" dirty="0" smtClean="0"/>
              <a:t>6 possibili tipi di prova</a:t>
            </a:r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973421" y="1743614"/>
          <a:ext cx="10384390" cy="1658179"/>
        </p:xfrm>
        <a:graphic>
          <a:graphicData uri="http://schemas.openxmlformats.org/drawingml/2006/table">
            <a:tbl>
              <a:tblPr/>
              <a:tblGrid>
                <a:gridCol w="1730356"/>
                <a:gridCol w="1730356"/>
                <a:gridCol w="1838330"/>
                <a:gridCol w="1622382"/>
                <a:gridCol w="1731483"/>
                <a:gridCol w="1731483"/>
              </a:tblGrid>
              <a:tr h="59617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700" dirty="0">
                          <a:latin typeface="Cambria"/>
                          <a:ea typeface="Calibri"/>
                          <a:cs typeface="MetaBook-Roman"/>
                        </a:rPr>
                        <a:t>prova basata su un testo</a:t>
                      </a:r>
                      <a:endParaRPr lang="de-DE" sz="1700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700" dirty="0">
                          <a:latin typeface="Cambria"/>
                          <a:ea typeface="Calibri"/>
                          <a:cs typeface="MetaBook-Roman"/>
                        </a:rPr>
                        <a:t>prova basata su materiali (diagrammi</a:t>
                      </a:r>
                      <a:r>
                        <a:rPr lang="it-IT" sz="1700" dirty="0" smtClean="0">
                          <a:latin typeface="Cambria"/>
                          <a:ea typeface="Calibri"/>
                          <a:cs typeface="MetaBook-Roman"/>
                        </a:rPr>
                        <a:t>,)</a:t>
                      </a:r>
                      <a:endParaRPr lang="de-DE" sz="1700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0620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700">
                          <a:latin typeface="Cambria"/>
                          <a:ea typeface="Calibri"/>
                          <a:cs typeface="MetaBook-Roman"/>
                        </a:rPr>
                        <a:t>interpretazione di un testo letterario</a:t>
                      </a:r>
                      <a:endParaRPr lang="de-DE" sz="17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700" dirty="0">
                          <a:latin typeface="Cambria"/>
                          <a:ea typeface="Calibri"/>
                          <a:cs typeface="MetaBook-Roman"/>
                        </a:rPr>
                        <a:t>analisi di un </a:t>
                      </a:r>
                      <a:r>
                        <a:rPr lang="it-IT" sz="1700" dirty="0" smtClean="0">
                          <a:latin typeface="Cambria"/>
                          <a:ea typeface="Calibri"/>
                          <a:cs typeface="MetaBook-Roman"/>
                        </a:rPr>
                        <a:t>testo</a:t>
                      </a:r>
                      <a:r>
                        <a:rPr lang="it-IT" sz="1700" baseline="0" dirty="0" smtClean="0">
                          <a:latin typeface="Cambria"/>
                          <a:ea typeface="Calibri"/>
                          <a:cs typeface="MetaBook-Roman"/>
                        </a:rPr>
                        <a:t> </a:t>
                      </a:r>
                      <a:r>
                        <a:rPr lang="it-IT" sz="1700" dirty="0" smtClean="0">
                          <a:latin typeface="Cambria"/>
                          <a:ea typeface="Calibri"/>
                          <a:cs typeface="MetaBook-Roman"/>
                        </a:rPr>
                        <a:t>pragmatico</a:t>
                      </a:r>
                      <a:endParaRPr lang="de-DE" sz="1700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700" dirty="0">
                          <a:latin typeface="Cambria"/>
                          <a:ea typeface="Calibri"/>
                          <a:cs typeface="MetaBook-Roman"/>
                        </a:rPr>
                        <a:t>discussione di un testo letterario</a:t>
                      </a:r>
                      <a:endParaRPr lang="de-DE" sz="1700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700">
                          <a:latin typeface="Cambria"/>
                          <a:ea typeface="Calibri"/>
                          <a:cs typeface="MetaBook-Roman"/>
                        </a:rPr>
                        <a:t>discussione di un testo pragmatico</a:t>
                      </a:r>
                      <a:endParaRPr lang="de-DE" sz="17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700">
                          <a:latin typeface="Cambria"/>
                          <a:ea typeface="Calibri"/>
                          <a:cs typeface="MetaBook-Roman"/>
                        </a:rPr>
                        <a:t>composizione di un testo informativo</a:t>
                      </a:r>
                      <a:endParaRPr lang="de-DE" sz="17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700" dirty="0">
                          <a:latin typeface="Cambria"/>
                          <a:ea typeface="Calibri"/>
                          <a:cs typeface="MetaBook-Roman"/>
                        </a:rPr>
                        <a:t>composizione di un testo argomentativo</a:t>
                      </a:r>
                      <a:endParaRPr lang="de-DE" sz="1700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930446" y="3684202"/>
            <a:ext cx="1031507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 err="1" smtClean="0"/>
              <a:t>Tipologia</a:t>
            </a:r>
            <a:r>
              <a:rPr lang="de-DE" sz="2200" dirty="0" smtClean="0"/>
              <a:t>: </a:t>
            </a:r>
            <a:r>
              <a:rPr lang="de-DE" sz="2200" dirty="0" err="1" smtClean="0"/>
              <a:t>testo</a:t>
            </a:r>
            <a:r>
              <a:rPr lang="de-DE" sz="2200" dirty="0" smtClean="0"/>
              <a:t> </a:t>
            </a:r>
            <a:r>
              <a:rPr lang="de-DE" sz="2200" dirty="0" err="1" smtClean="0"/>
              <a:t>argomentativo</a:t>
            </a:r>
            <a:r>
              <a:rPr lang="de-DE" sz="2200" dirty="0" smtClean="0"/>
              <a:t>, </a:t>
            </a:r>
            <a:r>
              <a:rPr lang="de-DE" sz="2200" dirty="0" err="1" smtClean="0"/>
              <a:t>Interpretazione</a:t>
            </a:r>
            <a:r>
              <a:rPr lang="de-DE" sz="2200" dirty="0" smtClean="0"/>
              <a:t>, </a:t>
            </a:r>
            <a:r>
              <a:rPr lang="de-DE" sz="2200" dirty="0" err="1" smtClean="0"/>
              <a:t>recensione</a:t>
            </a:r>
            <a:r>
              <a:rPr lang="de-DE" sz="2200" dirty="0" smtClean="0"/>
              <a:t>, </a:t>
            </a:r>
            <a:r>
              <a:rPr lang="de-DE" sz="2200" dirty="0" err="1" smtClean="0"/>
              <a:t>articolo</a:t>
            </a:r>
            <a:r>
              <a:rPr lang="de-DE" sz="2200" dirty="0" smtClean="0"/>
              <a:t> di </a:t>
            </a:r>
            <a:r>
              <a:rPr lang="de-DE" sz="2200" dirty="0" err="1" smtClean="0"/>
              <a:t>un</a:t>
            </a:r>
            <a:r>
              <a:rPr lang="de-DE" sz="2200" dirty="0" smtClean="0"/>
              <a:t> </a:t>
            </a:r>
            <a:r>
              <a:rPr lang="de-DE" sz="2200" dirty="0" err="1" smtClean="0"/>
              <a:t>dizionario</a:t>
            </a:r>
            <a:r>
              <a:rPr lang="de-DE" sz="2200" dirty="0" smtClean="0"/>
              <a:t> </a:t>
            </a:r>
            <a:r>
              <a:rPr lang="de-DE" sz="2200" dirty="0" err="1" smtClean="0"/>
              <a:t>saggio</a:t>
            </a:r>
            <a:r>
              <a:rPr lang="de-DE" sz="2200" dirty="0" smtClean="0"/>
              <a:t>, </a:t>
            </a:r>
            <a:r>
              <a:rPr lang="de-DE" sz="2200" dirty="0" err="1" smtClean="0"/>
              <a:t>discussione</a:t>
            </a:r>
            <a:r>
              <a:rPr lang="de-DE" sz="2200" dirty="0" smtClean="0"/>
              <a:t> </a:t>
            </a:r>
            <a:r>
              <a:rPr lang="de-DE" sz="2200" dirty="0" err="1" smtClean="0"/>
              <a:t>su</a:t>
            </a:r>
            <a:r>
              <a:rPr lang="de-DE" sz="2200" dirty="0" smtClean="0"/>
              <a:t> </a:t>
            </a:r>
            <a:r>
              <a:rPr lang="de-DE" sz="2200" dirty="0" err="1" smtClean="0"/>
              <a:t>tema</a:t>
            </a:r>
            <a:r>
              <a:rPr lang="it-IT" sz="2200" dirty="0" smtClean="0"/>
              <a:t>.</a:t>
            </a:r>
          </a:p>
          <a:p>
            <a:endParaRPr lang="it-IT" sz="2200" dirty="0" smtClean="0"/>
          </a:p>
          <a:p>
            <a:r>
              <a:rPr lang="it-IT" sz="2200" dirty="0" smtClean="0"/>
              <a:t>Le tracce proposte vengono preparate da docenti in servizio in scuole </a:t>
            </a:r>
            <a:r>
              <a:rPr lang="it-IT" sz="2200" dirty="0" smtClean="0"/>
              <a:t>scelte.</a:t>
            </a:r>
          </a:p>
          <a:p>
            <a:r>
              <a:rPr lang="it-IT" sz="2200" dirty="0" smtClean="0"/>
              <a:t>Il </a:t>
            </a:r>
            <a:r>
              <a:rPr lang="it-IT" sz="2200" dirty="0" err="1" smtClean="0"/>
              <a:t>Land</a:t>
            </a:r>
            <a:r>
              <a:rPr lang="it-IT" sz="2200" dirty="0" smtClean="0"/>
              <a:t> Baviera propone le prove di tedesco.</a:t>
            </a:r>
            <a:endParaRPr lang="it-IT" sz="2200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Stefania Iubatti - Liceo Galvani Bologna 2015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7741920" y="5486400"/>
            <a:ext cx="417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>
                <a:solidFill>
                  <a:srgbClr val="FF0000"/>
                </a:solidFill>
              </a:rPr>
              <a:t>Esempio</a:t>
            </a:r>
            <a:r>
              <a:rPr lang="de-DE" dirty="0" smtClean="0">
                <a:solidFill>
                  <a:srgbClr val="FF0000"/>
                </a:solidFill>
              </a:rPr>
              <a:t> di </a:t>
            </a:r>
            <a:r>
              <a:rPr lang="de-DE" dirty="0" err="1" smtClean="0">
                <a:solidFill>
                  <a:srgbClr val="FF0000"/>
                </a:solidFill>
              </a:rPr>
              <a:t>prova</a:t>
            </a:r>
            <a:r>
              <a:rPr lang="de-DE" dirty="0" smtClean="0">
                <a:solidFill>
                  <a:srgbClr val="FF0000"/>
                </a:solidFill>
              </a:rPr>
              <a:t>: </a:t>
            </a:r>
            <a:r>
              <a:rPr lang="de-DE" dirty="0" err="1" smtClean="0">
                <a:solidFill>
                  <a:srgbClr val="FF0000"/>
                </a:solidFill>
              </a:rPr>
              <a:t>cfr</a:t>
            </a:r>
            <a:r>
              <a:rPr lang="de-DE" dirty="0" smtClean="0">
                <a:solidFill>
                  <a:srgbClr val="FF0000"/>
                </a:solidFill>
              </a:rPr>
              <a:t>. </a:t>
            </a:r>
            <a:r>
              <a:rPr lang="de-DE" dirty="0" err="1" smtClean="0">
                <a:solidFill>
                  <a:srgbClr val="FF0000"/>
                </a:solidFill>
              </a:rPr>
              <a:t>Materiali</a:t>
            </a:r>
            <a:r>
              <a:rPr lang="de-DE" dirty="0" smtClean="0">
                <a:solidFill>
                  <a:srgbClr val="FF0000"/>
                </a:solidFill>
              </a:rPr>
              <a:t>, 2</a:t>
            </a:r>
            <a:endParaRPr lang="de-D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 </a:t>
            </a:r>
            <a:r>
              <a:rPr lang="de-DE" dirty="0" err="1" smtClean="0"/>
              <a:t>prova</a:t>
            </a:r>
            <a:r>
              <a:rPr lang="de-DE" dirty="0" smtClean="0"/>
              <a:t> orale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Stefania Iubatti - Liceo Galvani Bologna 2015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1082040" y="1554481"/>
            <a:ext cx="100279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/>
              <a:t>1) breve presentazione o esposizione libera dei risultati relativi a uno o due testi proposti (max. 300 parole); </a:t>
            </a:r>
            <a:br>
              <a:rPr lang="it-IT" sz="2800" dirty="0" smtClean="0"/>
            </a:br>
            <a:r>
              <a:rPr lang="it-IT" sz="2800" dirty="0" smtClean="0"/>
              <a:t>per la preparazione viene concesso un congruo lasso di tempo (20-30 min).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021080" y="3505200"/>
            <a:ext cx="10165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2) colloquio</a:t>
            </a:r>
            <a:endParaRPr lang="de-DE" sz="2800" dirty="0"/>
          </a:p>
        </p:txBody>
      </p:sp>
      <p:sp>
        <p:nvSpPr>
          <p:cNvPr id="7" name="Textfeld 6"/>
          <p:cNvSpPr txBox="1"/>
          <p:nvPr/>
        </p:nvSpPr>
        <p:spPr>
          <a:xfrm>
            <a:off x="1036320" y="4480560"/>
            <a:ext cx="9585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u="sng" dirty="0" smtClean="0">
                <a:solidFill>
                  <a:srgbClr val="FF0000"/>
                </a:solidFill>
              </a:rPr>
              <a:t>E’ espressamente proibito</a:t>
            </a:r>
            <a:r>
              <a:rPr lang="it-IT" sz="2400" dirty="0" smtClean="0">
                <a:solidFill>
                  <a:srgbClr val="FF0000"/>
                </a:solidFill>
              </a:rPr>
              <a:t>  </a:t>
            </a:r>
            <a:r>
              <a:rPr lang="it-IT" sz="2400" dirty="0" smtClean="0"/>
              <a:t>condurre il colloquio in forma di interrogazione nozionistica e  condurre il  colloquio a passi eccessivamente minuziosi e particolari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04900" y="396240"/>
            <a:ext cx="9980682" cy="712290"/>
          </a:xfrm>
        </p:spPr>
        <p:txBody>
          <a:bodyPr/>
          <a:lstStyle/>
          <a:p>
            <a:r>
              <a:rPr lang="de-DE" dirty="0" err="1" smtClean="0"/>
              <a:t>Valutazione</a:t>
            </a:r>
            <a:r>
              <a:rPr lang="de-DE" dirty="0" smtClean="0"/>
              <a:t>: </a:t>
            </a:r>
            <a:r>
              <a:rPr lang="de-DE" dirty="0" err="1" smtClean="0"/>
              <a:t>Orizzonte</a:t>
            </a:r>
            <a:r>
              <a:rPr lang="de-DE" dirty="0" smtClean="0"/>
              <a:t> </a:t>
            </a:r>
            <a:r>
              <a:rPr lang="de-DE" dirty="0" err="1" smtClean="0"/>
              <a:t>d‘attesa</a:t>
            </a:r>
            <a:r>
              <a:rPr lang="de-DE" dirty="0" smtClean="0"/>
              <a:t> (Erwartungshorizont)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Stefania Iubatti - Liceo Galvani Bologna 2015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115673" y="1417320"/>
            <a:ext cx="1045148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t-IT" sz="2600" dirty="0" smtClean="0"/>
              <a:t>Deve essere fornito insieme alle proposte di tracce</a:t>
            </a:r>
          </a:p>
          <a:p>
            <a:pPr>
              <a:spcAft>
                <a:spcPts val="1200"/>
              </a:spcAft>
            </a:pPr>
            <a:r>
              <a:rPr lang="it-IT" sz="2600" dirty="0" smtClean="0"/>
              <a:t>Descrizione  dell’orizzonte massimo delle possibili informazioni  o contenuti e abilità richieste in una verifica (scritta).</a:t>
            </a:r>
          </a:p>
          <a:p>
            <a:pPr>
              <a:spcAft>
                <a:spcPts val="1200"/>
              </a:spcAft>
            </a:pPr>
            <a:r>
              <a:rPr lang="it-IT" sz="2600" dirty="0" smtClean="0"/>
              <a:t>Questo orizzonte d’attesa </a:t>
            </a:r>
            <a:r>
              <a:rPr lang="it-IT" sz="2600" u="sng" dirty="0" smtClean="0"/>
              <a:t>deve</a:t>
            </a:r>
            <a:r>
              <a:rPr lang="it-IT" sz="2600" dirty="0" smtClean="0"/>
              <a:t> essere fornito in forma schematica insieme alla proposta di prova </a:t>
            </a:r>
          </a:p>
          <a:p>
            <a:pPr>
              <a:spcAft>
                <a:spcPts val="1200"/>
              </a:spcAft>
            </a:pPr>
            <a:r>
              <a:rPr lang="it-IT" sz="2600" dirty="0" smtClean="0"/>
              <a:t>Esso offre un parametro di correzione e di valutazione</a:t>
            </a:r>
          </a:p>
          <a:p>
            <a:pPr>
              <a:spcAft>
                <a:spcPts val="1200"/>
              </a:spcAft>
            </a:pPr>
            <a:r>
              <a:rPr lang="de-DE" sz="2600" dirty="0" smtClean="0"/>
              <a:t>La </a:t>
            </a:r>
            <a:r>
              <a:rPr lang="de-DE" sz="2600" dirty="0" err="1" smtClean="0"/>
              <a:t>correzione</a:t>
            </a:r>
            <a:r>
              <a:rPr lang="de-DE" sz="2600" dirty="0" smtClean="0"/>
              <a:t> delle </a:t>
            </a:r>
            <a:r>
              <a:rPr lang="de-DE" sz="2600" dirty="0" err="1" smtClean="0"/>
              <a:t>prove</a:t>
            </a:r>
            <a:r>
              <a:rPr lang="de-DE" sz="2600" dirty="0" smtClean="0"/>
              <a:t> </a:t>
            </a:r>
            <a:r>
              <a:rPr lang="de-DE" sz="2600" dirty="0" err="1" smtClean="0"/>
              <a:t>d‘esame</a:t>
            </a:r>
            <a:r>
              <a:rPr lang="de-DE" sz="2600" dirty="0" smtClean="0"/>
              <a:t> </a:t>
            </a:r>
            <a:r>
              <a:rPr lang="de-DE" sz="2600" dirty="0" err="1" smtClean="0"/>
              <a:t>viene</a:t>
            </a:r>
            <a:r>
              <a:rPr lang="de-DE" sz="2600" dirty="0" smtClean="0"/>
              <a:t> </a:t>
            </a:r>
            <a:r>
              <a:rPr lang="de-DE" sz="2600" dirty="0" err="1" smtClean="0"/>
              <a:t>fatta</a:t>
            </a:r>
            <a:r>
              <a:rPr lang="de-DE" sz="2600" dirty="0" smtClean="0"/>
              <a:t> da due </a:t>
            </a:r>
            <a:r>
              <a:rPr lang="de-DE" sz="2600" dirty="0" err="1" smtClean="0"/>
              <a:t>docenti</a:t>
            </a:r>
            <a:r>
              <a:rPr lang="de-DE" sz="2600" dirty="0" smtClean="0"/>
              <a:t> </a:t>
            </a:r>
            <a:r>
              <a:rPr lang="de-DE" sz="2600" dirty="0" err="1" smtClean="0"/>
              <a:t>che</a:t>
            </a:r>
            <a:r>
              <a:rPr lang="de-DE" sz="2600" dirty="0" smtClean="0"/>
              <a:t> </a:t>
            </a:r>
            <a:r>
              <a:rPr lang="de-DE" sz="2600" dirty="0" err="1" smtClean="0"/>
              <a:t>redigono</a:t>
            </a:r>
            <a:r>
              <a:rPr lang="de-DE" sz="2600" dirty="0" smtClean="0"/>
              <a:t> </a:t>
            </a:r>
            <a:r>
              <a:rPr lang="de-DE" sz="2600" dirty="0" err="1" smtClean="0"/>
              <a:t>un</a:t>
            </a:r>
            <a:r>
              <a:rPr lang="de-DE" sz="2600" dirty="0" smtClean="0"/>
              <a:t> </a:t>
            </a:r>
            <a:r>
              <a:rPr lang="de-DE" sz="2600" dirty="0" err="1" smtClean="0"/>
              <a:t>giudizio</a:t>
            </a:r>
            <a:r>
              <a:rPr lang="de-DE" sz="2600" dirty="0" smtClean="0"/>
              <a:t> </a:t>
            </a:r>
            <a:r>
              <a:rPr lang="de-DE" sz="2600" dirty="0" err="1" smtClean="0"/>
              <a:t>indipendentemente</a:t>
            </a:r>
            <a:r>
              <a:rPr lang="de-DE" sz="2600" dirty="0" smtClean="0"/>
              <a:t> </a:t>
            </a:r>
            <a:r>
              <a:rPr lang="de-DE" sz="2600" dirty="0" err="1" smtClean="0"/>
              <a:t>l‘uno</a:t>
            </a:r>
            <a:r>
              <a:rPr lang="de-DE" sz="2600" dirty="0" smtClean="0"/>
              <a:t> </a:t>
            </a:r>
            <a:r>
              <a:rPr lang="de-DE" sz="2600" dirty="0" err="1" smtClean="0"/>
              <a:t>dall‘altro</a:t>
            </a:r>
            <a:r>
              <a:rPr lang="de-DE" sz="2600" dirty="0" smtClean="0"/>
              <a:t>. </a:t>
            </a:r>
          </a:p>
          <a:p>
            <a:pPr>
              <a:spcAft>
                <a:spcPts val="1200"/>
              </a:spcAft>
            </a:pPr>
            <a:r>
              <a:rPr lang="de-DE" sz="2600" dirty="0" smtClean="0"/>
              <a:t>I due </a:t>
            </a:r>
            <a:r>
              <a:rPr lang="de-DE" sz="2600" dirty="0" err="1" smtClean="0"/>
              <a:t>correttori</a:t>
            </a:r>
            <a:r>
              <a:rPr lang="de-DE" sz="2600" dirty="0" smtClean="0"/>
              <a:t> si </a:t>
            </a:r>
            <a:r>
              <a:rPr lang="de-DE" sz="2600" dirty="0" err="1" smtClean="0"/>
              <a:t>confrontano</a:t>
            </a:r>
            <a:r>
              <a:rPr lang="de-DE" sz="2600" dirty="0" smtClean="0"/>
              <a:t> alla </a:t>
            </a:r>
            <a:r>
              <a:rPr lang="de-DE" sz="2600" dirty="0" err="1" smtClean="0"/>
              <a:t>fine</a:t>
            </a:r>
            <a:r>
              <a:rPr lang="de-DE" sz="2600" dirty="0" smtClean="0"/>
              <a:t> per </a:t>
            </a:r>
            <a:r>
              <a:rPr lang="de-DE" sz="2600" dirty="0" err="1" smtClean="0"/>
              <a:t>stabilire</a:t>
            </a:r>
            <a:r>
              <a:rPr lang="de-DE" sz="2600" dirty="0" smtClean="0"/>
              <a:t> </a:t>
            </a:r>
            <a:r>
              <a:rPr lang="de-DE" sz="2600" dirty="0" err="1" smtClean="0"/>
              <a:t>il</a:t>
            </a:r>
            <a:r>
              <a:rPr lang="de-DE" sz="2600" dirty="0" smtClean="0"/>
              <a:t> </a:t>
            </a:r>
            <a:r>
              <a:rPr lang="de-DE" sz="2600" dirty="0" err="1" smtClean="0"/>
              <a:t>voto</a:t>
            </a:r>
            <a:endParaRPr lang="de-DE" sz="26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04900" y="457200"/>
            <a:ext cx="9980682" cy="651330"/>
          </a:xfrm>
        </p:spPr>
        <p:txBody>
          <a:bodyPr/>
          <a:lstStyle/>
          <a:p>
            <a:r>
              <a:rPr lang="de-DE" dirty="0" err="1" smtClean="0"/>
              <a:t>Autonomia</a:t>
            </a:r>
            <a:r>
              <a:rPr lang="de-DE" dirty="0" smtClean="0"/>
              <a:t> </a:t>
            </a:r>
            <a:r>
              <a:rPr lang="de-DE" dirty="0" err="1" smtClean="0"/>
              <a:t>dei</a:t>
            </a:r>
            <a:r>
              <a:rPr lang="de-DE" dirty="0" smtClean="0"/>
              <a:t> Länder in </a:t>
            </a:r>
            <a:r>
              <a:rPr lang="de-DE" dirty="0" err="1" smtClean="0"/>
              <a:t>materia</a:t>
            </a:r>
            <a:r>
              <a:rPr lang="de-DE" dirty="0" smtClean="0"/>
              <a:t> di </a:t>
            </a:r>
            <a:r>
              <a:rPr lang="de-DE" dirty="0" err="1" smtClean="0"/>
              <a:t>istruzione</a:t>
            </a:r>
            <a:endParaRPr lang="de-DE" dirty="0"/>
          </a:p>
        </p:txBody>
      </p:sp>
      <p:cxnSp>
        <p:nvCxnSpPr>
          <p:cNvPr id="18" name="Gerade Verbindung mit Pfeil 17"/>
          <p:cNvCxnSpPr/>
          <p:nvPr/>
        </p:nvCxnSpPr>
        <p:spPr>
          <a:xfrm flipV="1">
            <a:off x="4739640" y="2910841"/>
            <a:ext cx="624840" cy="121919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uppieren 31"/>
          <p:cNvGrpSpPr/>
          <p:nvPr/>
        </p:nvGrpSpPr>
        <p:grpSpPr>
          <a:xfrm>
            <a:off x="3716155" y="1580736"/>
            <a:ext cx="8186285" cy="3970583"/>
            <a:chOff x="1018675" y="2251296"/>
            <a:chExt cx="8186285" cy="3970583"/>
          </a:xfrm>
        </p:grpSpPr>
        <p:sp>
          <p:nvSpPr>
            <p:cNvPr id="8" name="Textfeld 7"/>
            <p:cNvSpPr txBox="1"/>
            <p:nvPr/>
          </p:nvSpPr>
          <p:spPr>
            <a:xfrm>
              <a:off x="2630908" y="2531437"/>
              <a:ext cx="25506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 smtClean="0"/>
                <a:t>Politica</a:t>
              </a:r>
              <a:r>
                <a:rPr lang="de-DE" dirty="0" smtClean="0"/>
                <a:t> </a:t>
              </a:r>
              <a:r>
                <a:rPr lang="de-DE" dirty="0" err="1" smtClean="0"/>
                <a:t>scolastica</a:t>
              </a:r>
              <a:endParaRPr lang="de-DE" dirty="0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2646951" y="3380792"/>
              <a:ext cx="31763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 smtClean="0"/>
                <a:t>Amministrazione</a:t>
              </a:r>
              <a:r>
                <a:rPr lang="de-DE" dirty="0" smtClean="0"/>
                <a:t> e </a:t>
              </a:r>
              <a:r>
                <a:rPr lang="de-DE" dirty="0" err="1" smtClean="0"/>
                <a:t>finanze</a:t>
              </a:r>
              <a:endParaRPr lang="de-DE" dirty="0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2662989" y="4168533"/>
              <a:ext cx="45372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Formazione</a:t>
              </a:r>
              <a:r>
                <a:rPr lang="de-DE" dirty="0" smtClean="0"/>
                <a:t> e </a:t>
              </a:r>
              <a:r>
                <a:rPr lang="de-DE" dirty="0" err="1" smtClean="0"/>
                <a:t>aggiornamento</a:t>
              </a:r>
              <a:r>
                <a:rPr lang="de-DE" dirty="0" smtClean="0"/>
                <a:t> </a:t>
              </a:r>
              <a:r>
                <a:rPr lang="de-DE" dirty="0" err="1" smtClean="0"/>
                <a:t>dei</a:t>
              </a:r>
              <a:r>
                <a:rPr lang="de-DE" dirty="0" smtClean="0"/>
                <a:t> </a:t>
              </a:r>
              <a:r>
                <a:rPr lang="de-DE" dirty="0" err="1" smtClean="0"/>
                <a:t>docenti</a:t>
              </a:r>
              <a:endParaRPr lang="de-DE" dirty="0"/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2743203" y="5047717"/>
              <a:ext cx="18783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Organizzazione</a:t>
              </a:r>
              <a:r>
                <a:rPr lang="de-DE" dirty="0" smtClean="0"/>
                <a:t> </a:t>
              </a:r>
            </a:p>
            <a:p>
              <a:r>
                <a:rPr lang="de-DE" dirty="0" err="1" smtClean="0"/>
                <a:t>scolastica</a:t>
              </a:r>
              <a:endParaRPr lang="de-DE" dirty="0"/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5277855" y="2251296"/>
              <a:ext cx="39271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 smtClean="0"/>
                <a:t>Organizzazione</a:t>
              </a:r>
              <a:r>
                <a:rPr lang="de-DE" dirty="0" smtClean="0"/>
                <a:t> </a:t>
              </a:r>
            </a:p>
            <a:p>
              <a:r>
                <a:rPr lang="de-DE" dirty="0" smtClean="0"/>
                <a:t>del </a:t>
              </a:r>
              <a:r>
                <a:rPr lang="de-DE" dirty="0" err="1" smtClean="0"/>
                <a:t>sistema</a:t>
              </a:r>
              <a:r>
                <a:rPr lang="de-DE" dirty="0" smtClean="0"/>
                <a:t> </a:t>
              </a:r>
              <a:r>
                <a:rPr lang="de-DE" dirty="0" err="1" smtClean="0"/>
                <a:t>scolastico</a:t>
              </a:r>
              <a:r>
                <a:rPr lang="de-DE" dirty="0" smtClean="0"/>
                <a:t> (</a:t>
              </a:r>
              <a:r>
                <a:rPr lang="de-DE" dirty="0" err="1" smtClean="0"/>
                <a:t>tipologia</a:t>
              </a:r>
              <a:r>
                <a:rPr lang="de-DE" dirty="0" smtClean="0"/>
                <a:t> di </a:t>
              </a:r>
              <a:r>
                <a:rPr lang="de-DE" dirty="0" err="1" smtClean="0"/>
                <a:t>scole</a:t>
              </a:r>
              <a:r>
                <a:rPr lang="de-DE" dirty="0" smtClean="0"/>
                <a:t>, </a:t>
              </a:r>
              <a:r>
                <a:rPr lang="de-DE" dirty="0" err="1" smtClean="0"/>
                <a:t>durata</a:t>
              </a:r>
              <a:r>
                <a:rPr lang="de-DE" dirty="0" smtClean="0"/>
                <a:t> </a:t>
              </a:r>
              <a:r>
                <a:rPr lang="de-DE" dirty="0" err="1" smtClean="0"/>
                <a:t>dei</a:t>
              </a:r>
              <a:r>
                <a:rPr lang="de-DE" dirty="0" smtClean="0"/>
                <a:t> </a:t>
              </a:r>
              <a:r>
                <a:rPr lang="de-DE" dirty="0" err="1" smtClean="0"/>
                <a:t>corsi</a:t>
              </a:r>
              <a:r>
                <a:rPr lang="de-DE" dirty="0" smtClean="0"/>
                <a:t>, etc.)</a:t>
              </a:r>
              <a:endParaRPr lang="de-DE" dirty="0"/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5101391" y="4744551"/>
              <a:ext cx="3978782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Organizzazione</a:t>
              </a:r>
              <a:r>
                <a:rPr lang="de-DE" dirty="0" smtClean="0"/>
                <a:t> </a:t>
              </a:r>
              <a:r>
                <a:rPr lang="de-DE" dirty="0" err="1" smtClean="0"/>
                <a:t>dell‘anno</a:t>
              </a:r>
              <a:r>
                <a:rPr lang="de-DE" dirty="0" smtClean="0"/>
                <a:t> </a:t>
              </a:r>
              <a:r>
                <a:rPr lang="de-DE" dirty="0" err="1" smtClean="0"/>
                <a:t>scolastico</a:t>
              </a:r>
              <a:endParaRPr lang="de-DE" dirty="0" smtClean="0"/>
            </a:p>
            <a:p>
              <a:r>
                <a:rPr lang="de-DE" dirty="0" err="1" smtClean="0"/>
                <a:t>Esame</a:t>
              </a:r>
              <a:r>
                <a:rPr lang="de-DE" dirty="0" smtClean="0"/>
                <a:t> di </a:t>
              </a:r>
              <a:r>
                <a:rPr lang="de-DE" dirty="0" err="1" smtClean="0"/>
                <a:t>stato</a:t>
              </a:r>
              <a:endParaRPr lang="de-DE" dirty="0" smtClean="0"/>
            </a:p>
            <a:p>
              <a:r>
                <a:rPr lang="de-DE" dirty="0" err="1" smtClean="0"/>
                <a:t>Curricoli</a:t>
              </a:r>
              <a:endParaRPr lang="de-DE" dirty="0" smtClean="0"/>
            </a:p>
            <a:p>
              <a:r>
                <a:rPr lang="de-DE" dirty="0" err="1" smtClean="0"/>
                <a:t>Letture</a:t>
              </a:r>
              <a:r>
                <a:rPr lang="de-DE" dirty="0" smtClean="0"/>
                <a:t>, </a:t>
              </a:r>
            </a:p>
            <a:p>
              <a:r>
                <a:rPr lang="de-DE" dirty="0" err="1" smtClean="0"/>
                <a:t>etc</a:t>
              </a:r>
              <a:r>
                <a:rPr lang="de-DE" dirty="0" smtClean="0"/>
                <a:t>…</a:t>
              </a:r>
              <a:endParaRPr lang="de-DE" dirty="0"/>
            </a:p>
          </p:txBody>
        </p:sp>
        <p:cxnSp>
          <p:nvCxnSpPr>
            <p:cNvPr id="16" name="Gerade Verbindung mit Pfeil 15"/>
            <p:cNvCxnSpPr/>
            <p:nvPr/>
          </p:nvCxnSpPr>
          <p:spPr>
            <a:xfrm flipV="1">
              <a:off x="1540043" y="2864920"/>
              <a:ext cx="1026695" cy="71244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mit Pfeil 19"/>
            <p:cNvCxnSpPr/>
            <p:nvPr/>
          </p:nvCxnSpPr>
          <p:spPr>
            <a:xfrm>
              <a:off x="1628277" y="4107410"/>
              <a:ext cx="1074821" cy="27285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mit Pfeil 25"/>
            <p:cNvCxnSpPr/>
            <p:nvPr/>
          </p:nvCxnSpPr>
          <p:spPr>
            <a:xfrm>
              <a:off x="1658754" y="4350271"/>
              <a:ext cx="977766" cy="1014209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Ellipse 26"/>
            <p:cNvSpPr/>
            <p:nvPr/>
          </p:nvSpPr>
          <p:spPr>
            <a:xfrm>
              <a:off x="1112521" y="3516564"/>
              <a:ext cx="1042736" cy="8488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1018675" y="3728779"/>
              <a:ext cx="12031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solidFill>
                    <a:schemeClr val="bg1"/>
                  </a:solidFill>
                </a:rPr>
                <a:t>Länder</a:t>
              </a:r>
              <a:endParaRPr lang="de-DE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30" name="Fußzeilenplatzhalt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Stefania Iubatti - Liceo Galvani Bologna 2015</a:t>
            </a:r>
            <a:endParaRPr lang="de-DE" dirty="0"/>
          </a:p>
        </p:txBody>
      </p:sp>
      <p:sp>
        <p:nvSpPr>
          <p:cNvPr id="33" name="Geschweifte Klammer links 32"/>
          <p:cNvSpPr/>
          <p:nvPr/>
        </p:nvSpPr>
        <p:spPr>
          <a:xfrm>
            <a:off x="7513320" y="4114800"/>
            <a:ext cx="502919" cy="1402080"/>
          </a:xfrm>
          <a:prstGeom prst="lef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5" name="Gerade Verbindung mit Pfeil 34"/>
          <p:cNvCxnSpPr>
            <a:endCxn id="12" idx="1"/>
          </p:cNvCxnSpPr>
          <p:nvPr/>
        </p:nvCxnSpPr>
        <p:spPr>
          <a:xfrm>
            <a:off x="7551157" y="2033226"/>
            <a:ext cx="424178" cy="9175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1002684" y="1691640"/>
            <a:ext cx="2301240" cy="304698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La </a:t>
            </a:r>
            <a:r>
              <a:rPr lang="de-DE" sz="2400" dirty="0" err="1" smtClean="0"/>
              <a:t>carta</a:t>
            </a:r>
            <a:r>
              <a:rPr lang="de-DE" sz="2400" dirty="0" smtClean="0"/>
              <a:t> </a:t>
            </a:r>
            <a:r>
              <a:rPr lang="de-DE" sz="2400" dirty="0" err="1" smtClean="0"/>
              <a:t>costituzionale</a:t>
            </a:r>
            <a:r>
              <a:rPr lang="de-DE" sz="2400" dirty="0" smtClean="0"/>
              <a:t> </a:t>
            </a:r>
            <a:r>
              <a:rPr lang="de-DE" sz="2400" dirty="0" err="1" smtClean="0"/>
              <a:t>sancisce</a:t>
            </a:r>
            <a:r>
              <a:rPr lang="de-DE" sz="2400" dirty="0" smtClean="0"/>
              <a:t> la totale </a:t>
            </a:r>
            <a:r>
              <a:rPr lang="de-DE" sz="2400" dirty="0" err="1" smtClean="0">
                <a:ln>
                  <a:solidFill>
                    <a:srgbClr val="C00000"/>
                  </a:solidFill>
                </a:ln>
              </a:rPr>
              <a:t>autonomia</a:t>
            </a:r>
            <a:r>
              <a:rPr lang="de-DE" sz="2400" dirty="0" smtClean="0"/>
              <a:t> del Länder in </a:t>
            </a:r>
            <a:r>
              <a:rPr lang="de-DE" sz="2400" dirty="0" err="1" smtClean="0"/>
              <a:t>materia</a:t>
            </a:r>
            <a:r>
              <a:rPr lang="de-DE" sz="2400" dirty="0" smtClean="0"/>
              <a:t> di </a:t>
            </a:r>
            <a:r>
              <a:rPr lang="de-DE" sz="2400" dirty="0" err="1" smtClean="0"/>
              <a:t>istruzione</a:t>
            </a:r>
            <a:endParaRPr lang="de-DE" sz="2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04900" y="411480"/>
            <a:ext cx="9980682" cy="697050"/>
          </a:xfrm>
        </p:spPr>
        <p:txBody>
          <a:bodyPr/>
          <a:lstStyle/>
          <a:p>
            <a:r>
              <a:rPr lang="de-DE" dirty="0" err="1" smtClean="0"/>
              <a:t>Criteri</a:t>
            </a:r>
            <a:r>
              <a:rPr lang="de-DE" dirty="0" smtClean="0"/>
              <a:t> </a:t>
            </a:r>
            <a:r>
              <a:rPr lang="de-DE" dirty="0" err="1" smtClean="0"/>
              <a:t>generali</a:t>
            </a:r>
            <a:r>
              <a:rPr lang="de-DE" dirty="0" smtClean="0"/>
              <a:t> di </a:t>
            </a:r>
            <a:r>
              <a:rPr lang="de-DE" dirty="0" err="1" smtClean="0"/>
              <a:t>valutazione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121343" y="1303127"/>
            <a:ext cx="1023486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Symbol" pitchFamily="18" charset="2"/>
              <a:buChar char="®"/>
            </a:pPr>
            <a:r>
              <a:rPr lang="de-DE" sz="2300" dirty="0" smtClean="0"/>
              <a:t> </a:t>
            </a:r>
            <a:r>
              <a:rPr lang="de-DE" sz="2300" dirty="0" err="1" smtClean="0">
                <a:latin typeface="Times New Roman" pitchFamily="18" charset="0"/>
                <a:cs typeface="Times New Roman" pitchFamily="18" charset="0"/>
              </a:rPr>
              <a:t>Rispetto</a:t>
            </a:r>
            <a:r>
              <a:rPr lang="de-DE" sz="2300" dirty="0" smtClean="0">
                <a:latin typeface="Times New Roman" pitchFamily="18" charset="0"/>
                <a:cs typeface="Times New Roman" pitchFamily="18" charset="0"/>
              </a:rPr>
              <a:t> delle norme </a:t>
            </a:r>
            <a:r>
              <a:rPr lang="de-DE" sz="2300" dirty="0" err="1" smtClean="0">
                <a:latin typeface="Times New Roman" pitchFamily="18" charset="0"/>
                <a:cs typeface="Times New Roman" pitchFamily="18" charset="0"/>
              </a:rPr>
              <a:t>degli</a:t>
            </a:r>
            <a:r>
              <a:rPr lang="de-DE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300" dirty="0" err="1" smtClean="0">
                <a:latin typeface="Times New Roman" pitchFamily="18" charset="0"/>
                <a:cs typeface="Times New Roman" pitchFamily="18" charset="0"/>
              </a:rPr>
              <a:t>standards</a:t>
            </a:r>
            <a:r>
              <a:rPr lang="de-DE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300" dirty="0" err="1" smtClean="0">
                <a:latin typeface="Times New Roman" pitchFamily="18" charset="0"/>
                <a:cs typeface="Times New Roman" pitchFamily="18" charset="0"/>
              </a:rPr>
              <a:t>linguistici</a:t>
            </a:r>
            <a:endParaRPr lang="de-DE" sz="2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  <a:buFont typeface="Symbol" pitchFamily="18" charset="2"/>
              <a:buChar char="®"/>
            </a:pPr>
            <a:r>
              <a:rPr lang="de-DE" sz="23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de-DE" sz="2300" dirty="0" err="1" smtClean="0">
                <a:latin typeface="Times New Roman" pitchFamily="18" charset="0"/>
                <a:cs typeface="Times New Roman" pitchFamily="18" charset="0"/>
              </a:rPr>
              <a:t>Correttezza</a:t>
            </a:r>
            <a:r>
              <a:rPr lang="de-DE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300" dirty="0" err="1" smtClean="0">
                <a:latin typeface="Times New Roman" pitchFamily="18" charset="0"/>
                <a:cs typeface="Times New Roman" pitchFamily="18" charset="0"/>
              </a:rPr>
              <a:t>dei</a:t>
            </a:r>
            <a:r>
              <a:rPr lang="de-DE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300" dirty="0" err="1" smtClean="0">
                <a:latin typeface="Times New Roman" pitchFamily="18" charset="0"/>
                <a:cs typeface="Times New Roman" pitchFamily="18" charset="0"/>
              </a:rPr>
              <a:t>contenuti</a:t>
            </a:r>
            <a:endParaRPr lang="de-DE" sz="2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  <a:buFont typeface="Symbol" pitchFamily="18" charset="2"/>
              <a:buChar char="®"/>
            </a:pPr>
            <a:r>
              <a:rPr lang="de-DE" sz="23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de-DE" sz="2300" dirty="0" err="1" smtClean="0">
                <a:latin typeface="Times New Roman" pitchFamily="18" charset="0"/>
                <a:cs typeface="Times New Roman" pitchFamily="18" charset="0"/>
              </a:rPr>
              <a:t>Coerenza</a:t>
            </a:r>
            <a:r>
              <a:rPr lang="de-DE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300" dirty="0" err="1" smtClean="0">
                <a:latin typeface="Times New Roman" pitchFamily="18" charset="0"/>
                <a:cs typeface="Times New Roman" pitchFamily="18" charset="0"/>
              </a:rPr>
              <a:t>logica</a:t>
            </a:r>
            <a:endParaRPr lang="de-DE" sz="2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  <a:buFont typeface="Symbol" pitchFamily="18" charset="2"/>
              <a:buChar char="®"/>
            </a:pPr>
            <a:r>
              <a:rPr lang="de-DE" sz="23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de-DE" sz="2300" dirty="0" err="1" smtClean="0">
                <a:latin typeface="Times New Roman" pitchFamily="18" charset="0"/>
                <a:cs typeface="Times New Roman" pitchFamily="18" charset="0"/>
              </a:rPr>
              <a:t>Varietà</a:t>
            </a:r>
            <a:r>
              <a:rPr lang="de-DE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300" dirty="0" err="1" smtClean="0">
                <a:latin typeface="Times New Roman" pitchFamily="18" charset="0"/>
                <a:cs typeface="Times New Roman" pitchFamily="18" charset="0"/>
              </a:rPr>
              <a:t>dei</a:t>
            </a:r>
            <a:r>
              <a:rPr lang="de-DE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300" dirty="0" err="1" smtClean="0">
                <a:latin typeface="Times New Roman" pitchFamily="18" charset="0"/>
                <a:cs typeface="Times New Roman" pitchFamily="18" charset="0"/>
              </a:rPr>
              <a:t>punti</a:t>
            </a:r>
            <a:r>
              <a:rPr lang="de-DE" sz="2300" dirty="0" smtClean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de-DE" sz="2300" dirty="0" err="1" smtClean="0">
                <a:latin typeface="Times New Roman" pitchFamily="18" charset="0"/>
                <a:cs typeface="Times New Roman" pitchFamily="18" charset="0"/>
              </a:rPr>
              <a:t>vista</a:t>
            </a:r>
            <a:r>
              <a:rPr lang="de-DE" sz="23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de-DE" sz="2300" dirty="0" err="1" smtClean="0">
                <a:latin typeface="Times New Roman" pitchFamily="18" charset="0"/>
                <a:cs typeface="Times New Roman" pitchFamily="18" charset="0"/>
              </a:rPr>
              <a:t>loro</a:t>
            </a:r>
            <a:r>
              <a:rPr lang="de-DE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300" dirty="0" err="1" smtClean="0">
                <a:latin typeface="Times New Roman" pitchFamily="18" charset="0"/>
                <a:cs typeface="Times New Roman" pitchFamily="18" charset="0"/>
              </a:rPr>
              <a:t>importanza</a:t>
            </a:r>
            <a:endParaRPr lang="de-DE" sz="2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  <a:buFont typeface="Symbol" pitchFamily="18" charset="2"/>
              <a:buChar char="®"/>
            </a:pPr>
            <a:r>
              <a:rPr lang="de-DE" sz="23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de-DE" sz="2300" dirty="0" err="1" smtClean="0">
                <a:latin typeface="Times New Roman" pitchFamily="18" charset="0"/>
                <a:cs typeface="Times New Roman" pitchFamily="18" charset="0"/>
              </a:rPr>
              <a:t>Differenziazione</a:t>
            </a:r>
            <a:r>
              <a:rPr lang="de-DE" sz="2300" dirty="0" smtClean="0">
                <a:latin typeface="Times New Roman" pitchFamily="18" charset="0"/>
                <a:cs typeface="Times New Roman" pitchFamily="18" charset="0"/>
              </a:rPr>
              <a:t> della  </a:t>
            </a:r>
            <a:r>
              <a:rPr lang="de-DE" sz="2300" dirty="0" err="1" smtClean="0">
                <a:latin typeface="Times New Roman" pitchFamily="18" charset="0"/>
                <a:cs typeface="Times New Roman" pitchFamily="18" charset="0"/>
              </a:rPr>
              <a:t>comprensione</a:t>
            </a:r>
            <a:r>
              <a:rPr lang="de-DE" sz="2300" dirty="0" smtClean="0">
                <a:latin typeface="Times New Roman" pitchFamily="18" charset="0"/>
                <a:cs typeface="Times New Roman" pitchFamily="18" charset="0"/>
              </a:rPr>
              <a:t> e della </a:t>
            </a:r>
            <a:r>
              <a:rPr lang="de-DE" sz="2300" dirty="0" err="1" smtClean="0">
                <a:latin typeface="Times New Roman" pitchFamily="18" charset="0"/>
                <a:cs typeface="Times New Roman" pitchFamily="18" charset="0"/>
              </a:rPr>
              <a:t>rappresentazione</a:t>
            </a:r>
            <a:endParaRPr lang="de-DE" sz="2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  <a:buFont typeface="Symbol" pitchFamily="18" charset="2"/>
              <a:buChar char="®"/>
            </a:pPr>
            <a:r>
              <a:rPr lang="de-DE" sz="23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de-DE" sz="2300" dirty="0" err="1" smtClean="0">
                <a:latin typeface="Times New Roman" pitchFamily="18" charset="0"/>
                <a:cs typeface="Times New Roman" pitchFamily="18" charset="0"/>
              </a:rPr>
              <a:t>Presenza</a:t>
            </a:r>
            <a:r>
              <a:rPr lang="de-DE" sz="2300" dirty="0" smtClean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de-DE" sz="2300" dirty="0" err="1" smtClean="0">
                <a:latin typeface="Times New Roman" pitchFamily="18" charset="0"/>
                <a:cs typeface="Times New Roman" pitchFamily="18" charset="0"/>
              </a:rPr>
              <a:t>collegamenti</a:t>
            </a:r>
            <a:r>
              <a:rPr lang="de-DE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300" dirty="0" err="1" smtClean="0">
                <a:latin typeface="Times New Roman" pitchFamily="18" charset="0"/>
                <a:cs typeface="Times New Roman" pitchFamily="18" charset="0"/>
              </a:rPr>
              <a:t>pertinenti</a:t>
            </a:r>
            <a:endParaRPr lang="de-DE" sz="2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  <a:buFont typeface="Symbol" pitchFamily="18" charset="2"/>
              <a:buChar char="®"/>
            </a:pPr>
            <a:r>
              <a:rPr lang="de-DE" sz="23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de-DE" sz="2300" dirty="0" err="1" smtClean="0">
                <a:latin typeface="Times New Roman" pitchFamily="18" charset="0"/>
                <a:cs typeface="Times New Roman" pitchFamily="18" charset="0"/>
              </a:rPr>
              <a:t>Approccio</a:t>
            </a:r>
            <a:r>
              <a:rPr lang="de-DE" sz="2300" dirty="0" smtClean="0">
                <a:latin typeface="Times New Roman" pitchFamily="18" charset="0"/>
                <a:cs typeface="Times New Roman" pitchFamily="18" charset="0"/>
              </a:rPr>
              <a:t> personale della </a:t>
            </a:r>
            <a:r>
              <a:rPr lang="de-DE" sz="2300" dirty="0" err="1" smtClean="0">
                <a:latin typeface="Times New Roman" pitchFamily="18" charset="0"/>
                <a:cs typeface="Times New Roman" pitchFamily="18" charset="0"/>
              </a:rPr>
              <a:t>trattazione</a:t>
            </a:r>
            <a:r>
              <a:rPr lang="de-DE" sz="2300" dirty="0" smtClean="0">
                <a:latin typeface="Times New Roman" pitchFamily="18" charset="0"/>
                <a:cs typeface="Times New Roman" pitchFamily="18" charset="0"/>
              </a:rPr>
              <a:t> die </a:t>
            </a:r>
            <a:r>
              <a:rPr lang="de-DE" sz="2300" dirty="0" err="1" smtClean="0">
                <a:latin typeface="Times New Roman" pitchFamily="18" charset="0"/>
                <a:cs typeface="Times New Roman" pitchFamily="18" charset="0"/>
              </a:rPr>
              <a:t>temi</a:t>
            </a:r>
            <a:r>
              <a:rPr lang="de-DE" sz="23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de-DE" sz="2300" dirty="0" err="1" smtClean="0">
                <a:latin typeface="Times New Roman" pitchFamily="18" charset="0"/>
                <a:cs typeface="Times New Roman" pitchFamily="18" charset="0"/>
              </a:rPr>
              <a:t>dei</a:t>
            </a:r>
            <a:r>
              <a:rPr lang="de-DE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300" dirty="0" err="1" smtClean="0">
                <a:latin typeface="Times New Roman" pitchFamily="18" charset="0"/>
                <a:cs typeface="Times New Roman" pitchFamily="18" charset="0"/>
              </a:rPr>
              <a:t>problemi</a:t>
            </a:r>
            <a:endParaRPr lang="de-DE" sz="2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  <a:buFont typeface="Symbol" pitchFamily="18" charset="2"/>
              <a:buChar char="®"/>
            </a:pPr>
            <a:r>
              <a:rPr lang="de-DE" sz="23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de-DE" sz="2300" dirty="0" err="1" smtClean="0">
                <a:latin typeface="Times New Roman" pitchFamily="18" charset="0"/>
                <a:cs typeface="Times New Roman" pitchFamily="18" charset="0"/>
              </a:rPr>
              <a:t>Motivazione</a:t>
            </a:r>
            <a:r>
              <a:rPr lang="de-DE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300" dirty="0" err="1" smtClean="0">
                <a:latin typeface="Times New Roman" pitchFamily="18" charset="0"/>
                <a:cs typeface="Times New Roman" pitchFamily="18" charset="0"/>
              </a:rPr>
              <a:t>argomentata</a:t>
            </a:r>
            <a:r>
              <a:rPr lang="de-DE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300" dirty="0" err="1" smtClean="0">
                <a:latin typeface="Times New Roman" pitchFamily="18" charset="0"/>
                <a:cs typeface="Times New Roman" pitchFamily="18" charset="0"/>
              </a:rPr>
              <a:t>dei</a:t>
            </a:r>
            <a:r>
              <a:rPr lang="de-DE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300" dirty="0" err="1" smtClean="0">
                <a:latin typeface="Times New Roman" pitchFamily="18" charset="0"/>
                <a:cs typeface="Times New Roman" pitchFamily="18" charset="0"/>
              </a:rPr>
              <a:t>propri</a:t>
            </a:r>
            <a:r>
              <a:rPr lang="de-DE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300" dirty="0" err="1" smtClean="0">
                <a:latin typeface="Times New Roman" pitchFamily="18" charset="0"/>
                <a:cs typeface="Times New Roman" pitchFamily="18" charset="0"/>
              </a:rPr>
              <a:t>giudizi</a:t>
            </a:r>
            <a:r>
              <a:rPr lang="de-DE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sz="2300" dirty="0" err="1" smtClean="0">
                <a:latin typeface="Times New Roman" pitchFamily="18" charset="0"/>
                <a:cs typeface="Times New Roman" pitchFamily="18" charset="0"/>
              </a:rPr>
              <a:t>prese</a:t>
            </a:r>
            <a:r>
              <a:rPr lang="de-DE" sz="2300" dirty="0" smtClean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de-DE" sz="2300" dirty="0" err="1" smtClean="0">
                <a:latin typeface="Times New Roman" pitchFamily="18" charset="0"/>
                <a:cs typeface="Times New Roman" pitchFamily="18" charset="0"/>
              </a:rPr>
              <a:t>posizione</a:t>
            </a:r>
            <a:r>
              <a:rPr lang="de-DE" sz="23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de-DE" sz="2300" dirty="0" err="1" smtClean="0">
                <a:latin typeface="Times New Roman" pitchFamily="18" charset="0"/>
                <a:cs typeface="Times New Roman" pitchFamily="18" charset="0"/>
              </a:rPr>
              <a:t>valutazione</a:t>
            </a:r>
            <a:endParaRPr lang="de-DE" sz="2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  <a:buFont typeface="Symbol" pitchFamily="18" charset="2"/>
              <a:buChar char="®"/>
            </a:pPr>
            <a:r>
              <a:rPr lang="de-DE" sz="23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de-DE" sz="2300" dirty="0" err="1" smtClean="0">
                <a:latin typeface="Times New Roman" pitchFamily="18" charset="0"/>
                <a:cs typeface="Times New Roman" pitchFamily="18" charset="0"/>
              </a:rPr>
              <a:t>Autonomia</a:t>
            </a:r>
            <a:r>
              <a:rPr lang="de-DE" sz="23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de-DE" sz="2300" dirty="0" err="1" smtClean="0">
                <a:latin typeface="Times New Roman" pitchFamily="18" charset="0"/>
                <a:cs typeface="Times New Roman" pitchFamily="18" charset="0"/>
              </a:rPr>
              <a:t>chiarezza</a:t>
            </a:r>
            <a:r>
              <a:rPr lang="de-DE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300" dirty="0" err="1" smtClean="0">
                <a:latin typeface="Times New Roman" pitchFamily="18" charset="0"/>
                <a:cs typeface="Times New Roman" pitchFamily="18" charset="0"/>
              </a:rPr>
              <a:t>nella</a:t>
            </a:r>
            <a:r>
              <a:rPr lang="de-DE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300" dirty="0" err="1" smtClean="0">
                <a:latin typeface="Times New Roman" pitchFamily="18" charset="0"/>
                <a:cs typeface="Times New Roman" pitchFamily="18" charset="0"/>
              </a:rPr>
              <a:t>struttura</a:t>
            </a:r>
            <a:r>
              <a:rPr lang="de-DE" sz="2300" dirty="0" smtClean="0">
                <a:latin typeface="Times New Roman" pitchFamily="18" charset="0"/>
                <a:cs typeface="Times New Roman" pitchFamily="18" charset="0"/>
              </a:rPr>
              <a:t> della </a:t>
            </a:r>
            <a:r>
              <a:rPr lang="de-DE" sz="2300" dirty="0" err="1" smtClean="0">
                <a:latin typeface="Times New Roman" pitchFamily="18" charset="0"/>
                <a:cs typeface="Times New Roman" pitchFamily="18" charset="0"/>
              </a:rPr>
              <a:t>prova</a:t>
            </a:r>
            <a:endParaRPr lang="de-DE" sz="2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  <a:buFont typeface="Symbol" pitchFamily="18" charset="2"/>
              <a:buChar char="®"/>
            </a:pPr>
            <a:r>
              <a:rPr lang="de-DE" sz="23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de-DE" sz="2300" dirty="0" err="1" smtClean="0">
                <a:latin typeface="Times New Roman" pitchFamily="18" charset="0"/>
                <a:cs typeface="Times New Roman" pitchFamily="18" charset="0"/>
              </a:rPr>
              <a:t>Padronanza</a:t>
            </a:r>
            <a:r>
              <a:rPr lang="de-DE" sz="2300" dirty="0" smtClean="0">
                <a:latin typeface="Times New Roman" pitchFamily="18" charset="0"/>
                <a:cs typeface="Times New Roman" pitchFamily="18" charset="0"/>
              </a:rPr>
              <a:t> della </a:t>
            </a:r>
            <a:r>
              <a:rPr lang="de-DE" sz="2300" dirty="0" err="1" smtClean="0">
                <a:latin typeface="Times New Roman" pitchFamily="18" charset="0"/>
                <a:cs typeface="Times New Roman" pitchFamily="18" charset="0"/>
              </a:rPr>
              <a:t>terminologia</a:t>
            </a:r>
            <a:r>
              <a:rPr lang="de-DE" sz="2300" dirty="0" smtClean="0">
                <a:latin typeface="Times New Roman" pitchFamily="18" charset="0"/>
                <a:cs typeface="Times New Roman" pitchFamily="18" charset="0"/>
              </a:rPr>
              <a:t> e della </a:t>
            </a:r>
            <a:r>
              <a:rPr lang="de-DE" sz="2300" dirty="0" err="1" smtClean="0">
                <a:latin typeface="Times New Roman" pitchFamily="18" charset="0"/>
                <a:cs typeface="Times New Roman" pitchFamily="18" charset="0"/>
              </a:rPr>
              <a:t>metodologia</a:t>
            </a:r>
            <a:r>
              <a:rPr lang="de-DE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300" dirty="0" err="1" smtClean="0">
                <a:latin typeface="Times New Roman" pitchFamily="18" charset="0"/>
                <a:cs typeface="Times New Roman" pitchFamily="18" charset="0"/>
              </a:rPr>
              <a:t>specificia</a:t>
            </a:r>
            <a:r>
              <a:rPr lang="de-DE" sz="2300" dirty="0" smtClean="0">
                <a:latin typeface="Times New Roman" pitchFamily="18" charset="0"/>
                <a:cs typeface="Times New Roman" pitchFamily="18" charset="0"/>
              </a:rPr>
              <a:t> della </a:t>
            </a:r>
            <a:r>
              <a:rPr lang="de-DE" sz="2300" dirty="0" err="1" smtClean="0">
                <a:latin typeface="Times New Roman" pitchFamily="18" charset="0"/>
                <a:cs typeface="Times New Roman" pitchFamily="18" charset="0"/>
              </a:rPr>
              <a:t>disciplina</a:t>
            </a:r>
            <a:r>
              <a:rPr lang="de-DE" sz="23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de-DE" sz="2300" dirty="0" err="1" smtClean="0">
                <a:latin typeface="Times New Roman" pitchFamily="18" charset="0"/>
                <a:cs typeface="Times New Roman" pitchFamily="18" charset="0"/>
              </a:rPr>
              <a:t>interdisciplinari</a:t>
            </a:r>
            <a:endParaRPr lang="de-D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Stefania Iubatti - Liceo Galvani Bologna 2015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Valutazione</a:t>
            </a:r>
            <a:r>
              <a:rPr lang="de-DE" dirty="0" smtClean="0"/>
              <a:t>: </a:t>
            </a:r>
            <a:r>
              <a:rPr lang="de-DE" dirty="0" err="1" smtClean="0"/>
              <a:t>sistema</a:t>
            </a:r>
            <a:r>
              <a:rPr lang="de-DE" dirty="0" smtClean="0"/>
              <a:t> die </a:t>
            </a:r>
            <a:r>
              <a:rPr lang="de-DE" dirty="0" err="1" smtClean="0"/>
              <a:t>voti</a:t>
            </a:r>
            <a:endParaRPr lang="de-DE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/>
        </p:nvGraphicFramePr>
        <p:xfrm>
          <a:off x="529389" y="2120951"/>
          <a:ext cx="11213431" cy="2465052"/>
        </p:xfrm>
        <a:graphic>
          <a:graphicData uri="http://schemas.openxmlformats.org/drawingml/2006/table">
            <a:tbl>
              <a:tblPr/>
              <a:tblGrid>
                <a:gridCol w="1782109"/>
                <a:gridCol w="1571887"/>
                <a:gridCol w="1571887"/>
                <a:gridCol w="1571887"/>
                <a:gridCol w="1801157"/>
                <a:gridCol w="1342617"/>
                <a:gridCol w="1571887"/>
              </a:tblGrid>
              <a:tr h="51556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e-DE" sz="2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300" dirty="0" err="1">
                          <a:latin typeface="Times New Roman"/>
                          <a:ea typeface="Calibri"/>
                          <a:cs typeface="Times New Roman"/>
                        </a:rPr>
                        <a:t>grav</a:t>
                      </a:r>
                      <a:r>
                        <a:rPr lang="de-DE" sz="2300" dirty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de-DE" sz="2300" dirty="0" err="1">
                          <a:latin typeface="Times New Roman"/>
                          <a:ea typeface="Calibri"/>
                          <a:cs typeface="Times New Roman"/>
                        </a:rPr>
                        <a:t>insuff</a:t>
                      </a:r>
                      <a:r>
                        <a:rPr lang="de-DE" sz="23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de-DE" sz="2300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300" dirty="0" err="1">
                          <a:latin typeface="Times New Roman"/>
                          <a:ea typeface="Calibri"/>
                          <a:cs typeface="Times New Roman"/>
                        </a:rPr>
                        <a:t>insuff</a:t>
                      </a:r>
                      <a:r>
                        <a:rPr lang="de-DE" sz="23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de-DE" sz="2300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300" dirty="0" err="1">
                          <a:latin typeface="Times New Roman"/>
                          <a:ea typeface="Calibri"/>
                          <a:cs typeface="Times New Roman"/>
                        </a:rPr>
                        <a:t>sufficiente</a:t>
                      </a:r>
                      <a:endParaRPr lang="de-DE" sz="2300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300" dirty="0" err="1">
                          <a:latin typeface="Times New Roman"/>
                          <a:ea typeface="Calibri"/>
                          <a:cs typeface="Times New Roman"/>
                        </a:rPr>
                        <a:t>discreto</a:t>
                      </a:r>
                      <a:endParaRPr lang="de-DE" sz="2300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300" dirty="0" err="1">
                          <a:latin typeface="Times New Roman"/>
                          <a:ea typeface="Calibri"/>
                          <a:cs typeface="Times New Roman"/>
                        </a:rPr>
                        <a:t>buono</a:t>
                      </a:r>
                      <a:endParaRPr lang="de-DE" sz="2300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300" dirty="0" err="1">
                          <a:latin typeface="Times New Roman"/>
                          <a:ea typeface="Calibri"/>
                          <a:cs typeface="Times New Roman"/>
                        </a:rPr>
                        <a:t>ottimo</a:t>
                      </a:r>
                      <a:endParaRPr lang="de-DE" sz="2300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1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2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100" dirty="0">
                          <a:latin typeface="Times New Roman"/>
                          <a:ea typeface="Calibri"/>
                          <a:cs typeface="Times New Roman"/>
                        </a:rPr>
                        <a:t>ungenügend</a:t>
                      </a:r>
                      <a:endParaRPr lang="de-DE" sz="2100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100" dirty="0">
                          <a:latin typeface="Times New Roman"/>
                          <a:ea typeface="Calibri"/>
                          <a:cs typeface="Times New Roman"/>
                        </a:rPr>
                        <a:t>mangelhaft</a:t>
                      </a:r>
                      <a:endParaRPr lang="de-DE" sz="2100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100" dirty="0">
                          <a:latin typeface="Times New Roman"/>
                          <a:ea typeface="Calibri"/>
                          <a:cs typeface="Times New Roman"/>
                        </a:rPr>
                        <a:t>ausreichend</a:t>
                      </a:r>
                      <a:endParaRPr lang="de-DE" sz="2100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100" dirty="0">
                          <a:latin typeface="Times New Roman"/>
                          <a:ea typeface="Calibri"/>
                          <a:cs typeface="Times New Roman"/>
                        </a:rPr>
                        <a:t>befriedigend</a:t>
                      </a:r>
                      <a:endParaRPr lang="de-DE" sz="2100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100" dirty="0">
                          <a:latin typeface="Times New Roman"/>
                          <a:ea typeface="Calibri"/>
                          <a:cs typeface="Times New Roman"/>
                        </a:rPr>
                        <a:t>gut</a:t>
                      </a:r>
                      <a:endParaRPr lang="de-DE" sz="2100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100" dirty="0">
                          <a:latin typeface="Times New Roman"/>
                          <a:ea typeface="Calibri"/>
                          <a:cs typeface="Times New Roman"/>
                        </a:rPr>
                        <a:t>sehr gut</a:t>
                      </a:r>
                      <a:endParaRPr lang="de-DE" sz="2100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1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300">
                          <a:latin typeface="Times New Roman"/>
                          <a:ea typeface="Calibri"/>
                          <a:cs typeface="Times New Roman"/>
                        </a:rPr>
                        <a:t>voti (1a-10a)</a:t>
                      </a:r>
                      <a:endParaRPr lang="de-DE" sz="23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3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de-DE" sz="2300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300" dirty="0">
                          <a:latin typeface="Times New Roman"/>
                          <a:ea typeface="Calibri"/>
                          <a:cs typeface="Times New Roman"/>
                        </a:rPr>
                        <a:t>- 5 +</a:t>
                      </a:r>
                      <a:endParaRPr lang="de-DE" sz="2300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300" dirty="0">
                          <a:latin typeface="Times New Roman"/>
                          <a:ea typeface="Calibri"/>
                          <a:cs typeface="Times New Roman"/>
                        </a:rPr>
                        <a:t>- 4 +</a:t>
                      </a:r>
                      <a:endParaRPr lang="de-DE" sz="2300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300" dirty="0">
                          <a:latin typeface="Times New Roman"/>
                          <a:ea typeface="Calibri"/>
                          <a:cs typeface="Times New Roman"/>
                        </a:rPr>
                        <a:t>- 3 +</a:t>
                      </a:r>
                      <a:endParaRPr lang="de-DE" sz="2300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300" dirty="0">
                          <a:latin typeface="Times New Roman"/>
                          <a:ea typeface="Calibri"/>
                          <a:cs typeface="Times New Roman"/>
                        </a:rPr>
                        <a:t>- 2 +</a:t>
                      </a:r>
                      <a:endParaRPr lang="de-DE" sz="2300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300" dirty="0">
                          <a:latin typeface="Times New Roman"/>
                          <a:ea typeface="Calibri"/>
                          <a:cs typeface="Times New Roman"/>
                        </a:rPr>
                        <a:t>- 1 +</a:t>
                      </a:r>
                      <a:endParaRPr lang="de-DE" sz="2300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98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300">
                          <a:latin typeface="Times New Roman"/>
                          <a:ea typeface="Calibri"/>
                          <a:cs typeface="Times New Roman"/>
                        </a:rPr>
                        <a:t>punti (11a-13a)</a:t>
                      </a:r>
                      <a:endParaRPr lang="de-DE" sz="23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300">
                          <a:latin typeface="Times New Roman"/>
                          <a:ea typeface="Calibri"/>
                          <a:cs typeface="Times New Roman"/>
                        </a:rPr>
                        <a:t>---</a:t>
                      </a:r>
                      <a:endParaRPr lang="de-DE" sz="23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300">
                          <a:latin typeface="Times New Roman"/>
                          <a:ea typeface="Calibri"/>
                          <a:cs typeface="Times New Roman"/>
                        </a:rPr>
                        <a:t>1-2-3</a:t>
                      </a:r>
                      <a:endParaRPr lang="de-DE" sz="23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300">
                          <a:latin typeface="Times New Roman"/>
                          <a:ea typeface="Calibri"/>
                          <a:cs typeface="Times New Roman"/>
                        </a:rPr>
                        <a:t>4-5-6</a:t>
                      </a:r>
                      <a:endParaRPr lang="de-DE" sz="23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300">
                          <a:latin typeface="Times New Roman"/>
                          <a:ea typeface="Calibri"/>
                          <a:cs typeface="Times New Roman"/>
                        </a:rPr>
                        <a:t>7-8-9</a:t>
                      </a:r>
                      <a:endParaRPr lang="de-DE" sz="23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300">
                          <a:latin typeface="Times New Roman"/>
                          <a:ea typeface="Calibri"/>
                          <a:cs typeface="Times New Roman"/>
                        </a:rPr>
                        <a:t>10-11-12</a:t>
                      </a:r>
                      <a:endParaRPr lang="de-DE" sz="23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300" dirty="0">
                          <a:latin typeface="Times New Roman"/>
                          <a:ea typeface="Calibri"/>
                          <a:cs typeface="Times New Roman"/>
                        </a:rPr>
                        <a:t>13-14-15</a:t>
                      </a:r>
                      <a:endParaRPr lang="de-DE" sz="2300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Stefania Iubatti - Liceo Galvani Bologna 2015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 </a:t>
            </a:r>
            <a:r>
              <a:rPr lang="de-DE" dirty="0" err="1" smtClean="0"/>
              <a:t>valutazione</a:t>
            </a:r>
            <a:r>
              <a:rPr lang="de-DE" dirty="0" smtClean="0"/>
              <a:t> </a:t>
            </a:r>
            <a:r>
              <a:rPr lang="de-DE" dirty="0" err="1" smtClean="0"/>
              <a:t>dello</a:t>
            </a:r>
            <a:r>
              <a:rPr lang="de-DE" dirty="0" smtClean="0"/>
              <a:t> </a:t>
            </a:r>
            <a:r>
              <a:rPr lang="de-DE" dirty="0" err="1" smtClean="0"/>
              <a:t>scritto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080436" y="1346721"/>
            <a:ext cx="1049153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it-IT" sz="2400" dirty="0" smtClean="0"/>
              <a:t> Il </a:t>
            </a:r>
            <a:r>
              <a:rPr lang="it-IT" sz="2400" dirty="0" smtClean="0"/>
              <a:t>peso maggiore nelle prove deve essere collocato nel livello II, non devono comunque mancare gli altri due livelli.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it-IT" sz="2400" dirty="0" smtClean="0"/>
              <a:t> I </a:t>
            </a:r>
            <a:r>
              <a:rPr lang="it-IT" sz="2400" dirty="0" smtClean="0"/>
              <a:t>contenuti non si devono limitare soltanto ad un semestre. 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it-IT" sz="2400" dirty="0" smtClean="0"/>
              <a:t> Valutazione  </a:t>
            </a:r>
            <a:r>
              <a:rPr lang="it-IT" sz="2400" dirty="0" smtClean="0"/>
              <a:t>“buono” (11 Punti)  </a:t>
            </a:r>
            <a:r>
              <a:rPr lang="it-IT" sz="2400" dirty="0" smtClean="0">
                <a:sym typeface="Symbol"/>
              </a:rPr>
              <a:t></a:t>
            </a:r>
            <a:r>
              <a:rPr lang="it-IT" sz="2400" dirty="0" smtClean="0"/>
              <a:t> i 4/5 della prestazione totale,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it-IT" sz="2400" dirty="0" smtClean="0"/>
              <a:t> Valutazione </a:t>
            </a:r>
            <a:r>
              <a:rPr lang="it-IT" sz="2400" dirty="0" smtClean="0"/>
              <a:t>“sufficiente” (5 punti) prevede che la prestazione soddisfi </a:t>
            </a:r>
            <a:r>
              <a:rPr lang="it-IT" sz="2400" dirty="0" smtClean="0"/>
              <a:t>e  superi </a:t>
            </a:r>
            <a:r>
              <a:rPr lang="it-IT" sz="2400" dirty="0" smtClean="0"/>
              <a:t>gli standard del livello I e che venga raggiunto circa </a:t>
            </a:r>
            <a:r>
              <a:rPr lang="it-IT" sz="2400" u="sng" dirty="0" smtClean="0"/>
              <a:t>la metà </a:t>
            </a:r>
            <a:r>
              <a:rPr lang="it-IT" sz="2400" dirty="0" smtClean="0"/>
              <a:t>delle prestazioni previste nell’orizzonte d’attesa da raggiungere</a:t>
            </a:r>
            <a:endParaRPr lang="de-DE" sz="2400" dirty="0" smtClean="0"/>
          </a:p>
          <a:p>
            <a:pPr>
              <a:buFont typeface="Arial" pitchFamily="34" charset="0"/>
              <a:buChar char="•"/>
            </a:pP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Gravi </a:t>
            </a:r>
            <a:r>
              <a:rPr lang="it-IT" sz="2400" dirty="0" smtClean="0"/>
              <a:t>lacune nell’ambito della </a:t>
            </a:r>
            <a:r>
              <a:rPr lang="it-IT" sz="2400" u="sng" dirty="0" smtClean="0"/>
              <a:t>correttezza grammaticale e sintattica </a:t>
            </a:r>
            <a:r>
              <a:rPr lang="it-IT" sz="2400" dirty="0" smtClean="0"/>
              <a:t>e di stile hanno </a:t>
            </a:r>
            <a:r>
              <a:rPr lang="it-IT" sz="2400" dirty="0" smtClean="0"/>
              <a:t>come conseguenza </a:t>
            </a:r>
            <a:r>
              <a:rPr lang="it-IT" sz="2400" dirty="0" smtClean="0"/>
              <a:t>una riduzione dei punti attribuiti. </a:t>
            </a: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Stefania Iubatti - Liceo Galvani Bologna 2015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Valutazione</a:t>
            </a:r>
            <a:r>
              <a:rPr lang="de-DE" dirty="0" smtClean="0"/>
              <a:t> </a:t>
            </a:r>
            <a:r>
              <a:rPr lang="de-DE" dirty="0" err="1" smtClean="0"/>
              <a:t>dell‘orale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087656" y="1256506"/>
            <a:ext cx="10299031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de-DE" sz="2400" dirty="0" smtClean="0"/>
              <a:t> </a:t>
            </a:r>
            <a:r>
              <a:rPr lang="de-DE" sz="2300" dirty="0" err="1" smtClean="0"/>
              <a:t>Capacità</a:t>
            </a:r>
            <a:r>
              <a:rPr lang="de-DE" sz="2300" dirty="0" smtClean="0"/>
              <a:t> di </a:t>
            </a:r>
            <a:r>
              <a:rPr lang="de-DE" sz="2300" dirty="0" err="1" smtClean="0"/>
              <a:t>fissare</a:t>
            </a:r>
            <a:r>
              <a:rPr lang="de-DE" sz="2300" dirty="0" smtClean="0"/>
              <a:t> e </a:t>
            </a:r>
            <a:r>
              <a:rPr lang="de-DE" sz="2300" dirty="0" err="1" smtClean="0"/>
              <a:t>riassumere</a:t>
            </a:r>
            <a:r>
              <a:rPr lang="de-DE" sz="2300" dirty="0" smtClean="0"/>
              <a:t> i </a:t>
            </a:r>
            <a:r>
              <a:rPr lang="de-DE" sz="2300" dirty="0" err="1" smtClean="0"/>
              <a:t>risultati</a:t>
            </a:r>
            <a:r>
              <a:rPr lang="de-DE" sz="2300" dirty="0" smtClean="0"/>
              <a:t> </a:t>
            </a:r>
            <a:r>
              <a:rPr lang="de-DE" sz="2300" dirty="0" err="1" smtClean="0"/>
              <a:t>relativi</a:t>
            </a:r>
            <a:r>
              <a:rPr lang="de-DE" sz="2300" dirty="0" smtClean="0"/>
              <a:t> alla </a:t>
            </a:r>
            <a:r>
              <a:rPr lang="de-DE" sz="2300" dirty="0" err="1" smtClean="0"/>
              <a:t>prova</a:t>
            </a:r>
            <a:r>
              <a:rPr lang="de-DE" sz="2300" dirty="0" smtClean="0"/>
              <a:t> </a:t>
            </a:r>
            <a:r>
              <a:rPr lang="de-DE" sz="2300" dirty="0" err="1" smtClean="0"/>
              <a:t>proposta</a:t>
            </a:r>
            <a:r>
              <a:rPr lang="de-DE" sz="2300" dirty="0" smtClean="0"/>
              <a:t> in  </a:t>
            </a:r>
            <a:r>
              <a:rPr lang="de-DE" sz="2300" dirty="0" err="1" smtClean="0"/>
              <a:t>una</a:t>
            </a:r>
            <a:r>
              <a:rPr lang="de-DE" sz="2300" dirty="0" smtClean="0"/>
              <a:t> </a:t>
            </a:r>
            <a:r>
              <a:rPr lang="de-DE" sz="2300" dirty="0" err="1" smtClean="0"/>
              <a:t>presentazione</a:t>
            </a:r>
            <a:r>
              <a:rPr lang="de-DE" sz="2300" dirty="0" smtClean="0"/>
              <a:t> </a:t>
            </a:r>
            <a:r>
              <a:rPr lang="de-DE" sz="2300" dirty="0" err="1" smtClean="0"/>
              <a:t>libera</a:t>
            </a:r>
            <a:r>
              <a:rPr lang="de-DE" sz="2300" dirty="0" smtClean="0"/>
              <a:t>, </a:t>
            </a:r>
            <a:r>
              <a:rPr lang="de-DE" sz="2300" dirty="0" err="1" smtClean="0"/>
              <a:t>pregnante</a:t>
            </a:r>
            <a:r>
              <a:rPr lang="de-DE" sz="2300" dirty="0" smtClean="0"/>
              <a:t> e </a:t>
            </a:r>
            <a:r>
              <a:rPr lang="de-DE" sz="2300" dirty="0" err="1" smtClean="0"/>
              <a:t>strutturata</a:t>
            </a:r>
            <a:r>
              <a:rPr lang="de-DE" sz="2300" dirty="0" smtClean="0"/>
              <a:t>, </a:t>
            </a:r>
            <a:r>
              <a:rPr lang="de-DE" sz="2300" dirty="0" err="1" smtClean="0"/>
              <a:t>basandosi</a:t>
            </a:r>
            <a:r>
              <a:rPr lang="de-DE" sz="2300" dirty="0" smtClean="0"/>
              <a:t>  </a:t>
            </a:r>
            <a:r>
              <a:rPr lang="de-DE" sz="2300" dirty="0" err="1" smtClean="0"/>
              <a:t>su</a:t>
            </a:r>
            <a:r>
              <a:rPr lang="de-DE" sz="2300" dirty="0" smtClean="0"/>
              <a:t> </a:t>
            </a:r>
            <a:r>
              <a:rPr lang="de-DE" sz="2300" dirty="0" err="1" smtClean="0"/>
              <a:t>appunti</a:t>
            </a:r>
            <a:endParaRPr lang="de-DE" sz="2300" dirty="0" smtClean="0"/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de-DE" sz="2300" dirty="0" smtClean="0"/>
              <a:t> </a:t>
            </a:r>
            <a:r>
              <a:rPr lang="de-DE" sz="2300" dirty="0" err="1" smtClean="0"/>
              <a:t>Capacità</a:t>
            </a:r>
            <a:r>
              <a:rPr lang="de-DE" sz="2300" dirty="0" smtClean="0"/>
              <a:t> di </a:t>
            </a:r>
            <a:r>
              <a:rPr lang="de-DE" sz="2300" dirty="0" err="1" smtClean="0"/>
              <a:t>condurre</a:t>
            </a:r>
            <a:r>
              <a:rPr lang="de-DE" sz="2300" dirty="0" smtClean="0"/>
              <a:t> </a:t>
            </a:r>
            <a:r>
              <a:rPr lang="de-DE" sz="2300" dirty="0" err="1" smtClean="0"/>
              <a:t>un</a:t>
            </a:r>
            <a:r>
              <a:rPr lang="de-DE" sz="2300" dirty="0" smtClean="0"/>
              <a:t> </a:t>
            </a:r>
            <a:r>
              <a:rPr lang="de-DE" sz="2300" dirty="0" err="1" smtClean="0"/>
              <a:t>collquio</a:t>
            </a:r>
            <a:r>
              <a:rPr lang="de-DE" sz="2300" dirty="0" smtClean="0"/>
              <a:t> </a:t>
            </a:r>
            <a:r>
              <a:rPr lang="de-DE" sz="2300" dirty="0" err="1" smtClean="0"/>
              <a:t>incentrato</a:t>
            </a:r>
            <a:r>
              <a:rPr lang="de-DE" sz="2300" dirty="0" smtClean="0"/>
              <a:t> sul </a:t>
            </a:r>
            <a:r>
              <a:rPr lang="de-DE" sz="2300" dirty="0" err="1" smtClean="0"/>
              <a:t>tema</a:t>
            </a:r>
            <a:r>
              <a:rPr lang="de-DE" sz="2300" dirty="0" smtClean="0"/>
              <a:t> </a:t>
            </a:r>
            <a:r>
              <a:rPr lang="de-DE" sz="2300" dirty="0" err="1" smtClean="0"/>
              <a:t>proposto</a:t>
            </a:r>
            <a:endParaRPr lang="de-DE" sz="2300" dirty="0" smtClean="0"/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de-DE" sz="2300" dirty="0" smtClean="0"/>
              <a:t> Uso di forme </a:t>
            </a:r>
            <a:r>
              <a:rPr lang="de-DE" sz="2300" dirty="0" err="1" smtClean="0"/>
              <a:t>adeguate</a:t>
            </a:r>
            <a:r>
              <a:rPr lang="de-DE" sz="2300" dirty="0" smtClean="0"/>
              <a:t> di </a:t>
            </a:r>
            <a:r>
              <a:rPr lang="de-DE" sz="2300" dirty="0" err="1" smtClean="0"/>
              <a:t>argomentazione</a:t>
            </a:r>
            <a:r>
              <a:rPr lang="de-DE" sz="2300" dirty="0" smtClean="0"/>
              <a:t> e </a:t>
            </a:r>
            <a:r>
              <a:rPr lang="de-DE" sz="2300" dirty="0" err="1" smtClean="0"/>
              <a:t>flessibilità</a:t>
            </a:r>
            <a:r>
              <a:rPr lang="de-DE" sz="2300" dirty="0" smtClean="0"/>
              <a:t> </a:t>
            </a:r>
            <a:r>
              <a:rPr lang="de-DE" sz="2300" dirty="0" err="1" smtClean="0"/>
              <a:t>rispetto</a:t>
            </a:r>
            <a:r>
              <a:rPr lang="de-DE" sz="2300" dirty="0" smtClean="0"/>
              <a:t> a </a:t>
            </a:r>
            <a:r>
              <a:rPr lang="de-DE" sz="2300" dirty="0" err="1" smtClean="0"/>
              <a:t>domande</a:t>
            </a:r>
            <a:r>
              <a:rPr lang="de-DE" sz="2300" dirty="0" smtClean="0"/>
              <a:t> e </a:t>
            </a:r>
            <a:r>
              <a:rPr lang="de-DE" sz="2300" dirty="0" err="1" smtClean="0"/>
              <a:t>impulsi</a:t>
            </a:r>
            <a:r>
              <a:rPr lang="de-DE" sz="2300" dirty="0" smtClean="0"/>
              <a:t> </a:t>
            </a:r>
            <a:r>
              <a:rPr lang="de-DE" sz="2300" dirty="0" err="1" smtClean="0"/>
              <a:t>dati</a:t>
            </a:r>
            <a:r>
              <a:rPr lang="de-DE" sz="2300" dirty="0" smtClean="0"/>
              <a:t> </a:t>
            </a:r>
            <a:r>
              <a:rPr lang="de-DE" sz="2300" dirty="0" err="1" smtClean="0"/>
              <a:t>dall‘esaminatore</a:t>
            </a:r>
            <a:endParaRPr lang="de-DE" sz="2300" dirty="0" smtClean="0"/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de-DE" sz="2300" dirty="0" smtClean="0"/>
              <a:t> </a:t>
            </a:r>
            <a:r>
              <a:rPr lang="de-DE" sz="2300" dirty="0" err="1" smtClean="0"/>
              <a:t>Capacità</a:t>
            </a:r>
            <a:r>
              <a:rPr lang="de-DE" sz="2300" dirty="0" smtClean="0"/>
              <a:t> di </a:t>
            </a:r>
            <a:r>
              <a:rPr lang="de-DE" sz="2300" dirty="0" err="1" smtClean="0"/>
              <a:t>esprimere</a:t>
            </a:r>
            <a:r>
              <a:rPr lang="de-DE" sz="2300" dirty="0" smtClean="0"/>
              <a:t> </a:t>
            </a:r>
            <a:r>
              <a:rPr lang="de-DE" sz="2300" dirty="0" err="1" smtClean="0"/>
              <a:t>valutazioni</a:t>
            </a:r>
            <a:r>
              <a:rPr lang="de-DE" sz="2300" dirty="0" smtClean="0"/>
              <a:t> autonome </a:t>
            </a:r>
            <a:r>
              <a:rPr lang="de-DE" sz="2300" dirty="0" err="1" smtClean="0"/>
              <a:t>pertinenti</a:t>
            </a:r>
            <a:r>
              <a:rPr lang="de-DE" sz="2300" dirty="0" smtClean="0"/>
              <a:t> al </a:t>
            </a:r>
            <a:r>
              <a:rPr lang="de-DE" sz="2300" dirty="0" err="1" smtClean="0"/>
              <a:t>tema</a:t>
            </a:r>
            <a:r>
              <a:rPr lang="de-DE" sz="2300" dirty="0" smtClean="0"/>
              <a:t> o al </a:t>
            </a:r>
            <a:r>
              <a:rPr lang="de-DE" sz="2300" dirty="0" err="1" smtClean="0"/>
              <a:t>problema</a:t>
            </a:r>
            <a:endParaRPr lang="de-DE" sz="2300" dirty="0" smtClean="0"/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de-DE" sz="2300" dirty="0" smtClean="0"/>
              <a:t> </a:t>
            </a:r>
            <a:r>
              <a:rPr lang="de-DE" sz="2300" dirty="0" err="1" smtClean="0"/>
              <a:t>Contestualizzazione</a:t>
            </a:r>
            <a:r>
              <a:rPr lang="de-DE" sz="2300" dirty="0" smtClean="0"/>
              <a:t> in </a:t>
            </a:r>
            <a:r>
              <a:rPr lang="de-DE" sz="2300" dirty="0" err="1" smtClean="0"/>
              <a:t>un</a:t>
            </a:r>
            <a:r>
              <a:rPr lang="de-DE" sz="2300" dirty="0" smtClean="0"/>
              <a:t> </a:t>
            </a:r>
            <a:r>
              <a:rPr lang="de-DE" sz="2300" dirty="0" err="1" smtClean="0"/>
              <a:t>contesto</a:t>
            </a:r>
            <a:r>
              <a:rPr lang="de-DE" sz="2300" dirty="0" smtClean="0"/>
              <a:t> </a:t>
            </a:r>
            <a:r>
              <a:rPr lang="de-DE" sz="2300" dirty="0" err="1" smtClean="0"/>
              <a:t>specifico</a:t>
            </a:r>
            <a:r>
              <a:rPr lang="de-DE" sz="2300" dirty="0" smtClean="0"/>
              <a:t> </a:t>
            </a:r>
            <a:r>
              <a:rPr lang="de-DE" sz="2300" dirty="0" err="1" smtClean="0"/>
              <a:t>disciplinare</a:t>
            </a:r>
            <a:r>
              <a:rPr lang="de-DE" sz="2300" dirty="0" smtClean="0"/>
              <a:t> o </a:t>
            </a:r>
            <a:r>
              <a:rPr lang="de-DE" sz="2300" dirty="0" err="1" smtClean="0"/>
              <a:t>interdisciplinare</a:t>
            </a:r>
            <a:endParaRPr lang="de-DE" sz="2300" dirty="0" smtClean="0"/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de-DE" sz="2300" dirty="0" smtClean="0"/>
              <a:t> </a:t>
            </a:r>
            <a:r>
              <a:rPr lang="de-DE" sz="2300" dirty="0" err="1" smtClean="0"/>
              <a:t>Espressione</a:t>
            </a:r>
            <a:r>
              <a:rPr lang="de-DE" sz="2300" dirty="0" smtClean="0"/>
              <a:t> </a:t>
            </a:r>
            <a:r>
              <a:rPr lang="de-DE" sz="2300" dirty="0" err="1" smtClean="0"/>
              <a:t>precisa</a:t>
            </a:r>
            <a:r>
              <a:rPr lang="de-DE" sz="2300" dirty="0" smtClean="0"/>
              <a:t>, </a:t>
            </a:r>
            <a:r>
              <a:rPr lang="de-DE" sz="2300" dirty="0" err="1" smtClean="0"/>
              <a:t>differenziaza</a:t>
            </a:r>
            <a:r>
              <a:rPr lang="de-DE" sz="2300" dirty="0" smtClean="0"/>
              <a:t>, </a:t>
            </a:r>
            <a:r>
              <a:rPr lang="de-DE" sz="2300" dirty="0" err="1" smtClean="0"/>
              <a:t>stilisticamente</a:t>
            </a:r>
            <a:r>
              <a:rPr lang="de-DE" sz="2300" dirty="0" smtClean="0"/>
              <a:t> </a:t>
            </a:r>
            <a:r>
              <a:rPr lang="de-DE" sz="2300" dirty="0" err="1" smtClean="0"/>
              <a:t>adeguata</a:t>
            </a:r>
            <a:r>
              <a:rPr lang="de-DE" sz="2300" dirty="0" smtClean="0"/>
              <a:t> […], </a:t>
            </a:r>
            <a:r>
              <a:rPr lang="de-DE" sz="2300" dirty="0" err="1" smtClean="0"/>
              <a:t>uso</a:t>
            </a:r>
            <a:r>
              <a:rPr lang="de-DE" sz="2300" dirty="0" smtClean="0"/>
              <a:t> </a:t>
            </a:r>
            <a:r>
              <a:rPr lang="de-DE" sz="2300" dirty="0" err="1" smtClean="0"/>
              <a:t>corretto</a:t>
            </a:r>
            <a:r>
              <a:rPr lang="de-DE" sz="2300" dirty="0" smtClean="0"/>
              <a:t> della </a:t>
            </a:r>
            <a:r>
              <a:rPr lang="de-DE" sz="2300" dirty="0" err="1" smtClean="0"/>
              <a:t>terminologia</a:t>
            </a:r>
            <a:r>
              <a:rPr lang="de-DE" sz="2300" dirty="0" smtClean="0"/>
              <a:t> </a:t>
            </a:r>
            <a:r>
              <a:rPr lang="de-DE" sz="2300" dirty="0" err="1" smtClean="0"/>
              <a:t>specifica</a:t>
            </a:r>
            <a:endParaRPr lang="de-DE" sz="2300" dirty="0" smtClean="0"/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de-DE" sz="2300" dirty="0" smtClean="0"/>
              <a:t> </a:t>
            </a:r>
            <a:r>
              <a:rPr lang="de-DE" sz="2300" dirty="0" err="1" smtClean="0"/>
              <a:t>Chiarezza</a:t>
            </a:r>
            <a:r>
              <a:rPr lang="de-DE" sz="2300" dirty="0" smtClean="0"/>
              <a:t> e </a:t>
            </a:r>
            <a:r>
              <a:rPr lang="de-DE" sz="2300" dirty="0" err="1" smtClean="0"/>
              <a:t>comprensibilità</a:t>
            </a:r>
            <a:r>
              <a:rPr lang="de-DE" sz="2300" dirty="0" smtClean="0"/>
              <a:t> </a:t>
            </a:r>
            <a:r>
              <a:rPr lang="de-DE" sz="2300" dirty="0" err="1" smtClean="0"/>
              <a:t>dell‘articolazione</a:t>
            </a:r>
            <a:endParaRPr lang="de-DE" sz="23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Stefania Iubatti - Liceo Galvani Bologna 2015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311640" y="5516880"/>
            <a:ext cx="2514600" cy="652551"/>
          </a:xfrm>
          <a:solidFill>
            <a:schemeClr val="bg2"/>
          </a:solidFill>
        </p:spPr>
        <p:txBody>
          <a:bodyPr>
            <a:normAutofit fontScale="92500" lnSpcReduction="20000"/>
          </a:bodyPr>
          <a:lstStyle/>
          <a:p>
            <a:pPr algn="r"/>
            <a:r>
              <a:rPr lang="de-DE" dirty="0" err="1" smtClean="0"/>
              <a:t>Biblioteca</a:t>
            </a:r>
            <a:r>
              <a:rPr lang="de-DE" dirty="0" smtClean="0"/>
              <a:t> </a:t>
            </a:r>
            <a:r>
              <a:rPr lang="de-DE" dirty="0" err="1" smtClean="0"/>
              <a:t>Zambeccari</a:t>
            </a:r>
            <a:r>
              <a:rPr lang="de-DE" dirty="0" smtClean="0"/>
              <a:t>, </a:t>
            </a:r>
            <a:br>
              <a:rPr lang="de-DE" dirty="0" smtClean="0"/>
            </a:br>
            <a:r>
              <a:rPr lang="de-DE" sz="1600" dirty="0" err="1" smtClean="0"/>
              <a:t>Liceo</a:t>
            </a:r>
            <a:r>
              <a:rPr lang="de-DE" sz="1600" dirty="0" smtClean="0"/>
              <a:t> Galvani </a:t>
            </a:r>
            <a:br>
              <a:rPr lang="de-DE" sz="1600" dirty="0" smtClean="0"/>
            </a:br>
            <a:r>
              <a:rPr lang="de-DE" sz="1600" dirty="0" smtClean="0"/>
              <a:t>Bologna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10091342" y="4937593"/>
            <a:ext cx="1462580" cy="276999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de-DE" sz="1200" dirty="0" err="1" smtClean="0">
                <a:solidFill>
                  <a:srgbClr val="514843"/>
                </a:solidFill>
              </a:rPr>
              <a:t>Fonte</a:t>
            </a:r>
            <a:r>
              <a:rPr lang="de-DE" sz="1200" dirty="0" smtClean="0">
                <a:solidFill>
                  <a:srgbClr val="514843"/>
                </a:solidFill>
              </a:rPr>
              <a:t>: www.zeit.de</a:t>
            </a:r>
            <a:endParaRPr lang="de-DE" sz="1200" dirty="0"/>
          </a:p>
        </p:txBody>
      </p:sp>
      <p:pic>
        <p:nvPicPr>
          <p:cNvPr id="10" name="Bildplatzhalter 9" descr="128_large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/>
          <a:srcRect l="7109" r="7109"/>
          <a:stretch>
            <a:fillRect/>
          </a:stretch>
        </p:blipFill>
        <p:spPr>
          <a:xfrm>
            <a:off x="5839327" y="1238449"/>
            <a:ext cx="6352674" cy="3976741"/>
          </a:xfrm>
        </p:spPr>
      </p:pic>
      <p:sp>
        <p:nvSpPr>
          <p:cNvPr id="11" name="Titel 10"/>
          <p:cNvSpPr>
            <a:spLocks noGrp="1"/>
          </p:cNvSpPr>
          <p:nvPr>
            <p:ph type="ctrTitle"/>
          </p:nvPr>
        </p:nvSpPr>
        <p:spPr>
          <a:xfrm>
            <a:off x="198120" y="1876258"/>
            <a:ext cx="5364480" cy="298530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sz="2000" dirty="0" smtClean="0"/>
              <a:t>Nota:  </a:t>
            </a:r>
            <a:br>
              <a:rPr lang="de-DE" sz="2000" dirty="0" smtClean="0"/>
            </a:br>
            <a:r>
              <a:rPr lang="de-DE" sz="2000" dirty="0" smtClean="0"/>
              <a:t>Le  </a:t>
            </a:r>
            <a:r>
              <a:rPr lang="de-DE" sz="2000" dirty="0" err="1" smtClean="0"/>
              <a:t>informazioni</a:t>
            </a:r>
            <a:r>
              <a:rPr lang="de-DE" sz="2000" dirty="0" smtClean="0"/>
              <a:t>  </a:t>
            </a:r>
            <a:r>
              <a:rPr lang="de-DE" sz="2000" dirty="0" err="1" smtClean="0"/>
              <a:t>sono</a:t>
            </a:r>
            <a:r>
              <a:rPr lang="de-DE" sz="2000" dirty="0" smtClean="0"/>
              <a:t>  </a:t>
            </a:r>
            <a:r>
              <a:rPr lang="de-DE" sz="2000" dirty="0" err="1" smtClean="0"/>
              <a:t>dedotte</a:t>
            </a:r>
            <a:r>
              <a:rPr lang="de-DE" sz="2000" dirty="0" smtClean="0"/>
              <a:t> </a:t>
            </a:r>
            <a:r>
              <a:rPr lang="de-DE" sz="2000" dirty="0" smtClean="0"/>
              <a:t> </a:t>
            </a:r>
            <a:r>
              <a:rPr lang="de-DE" sz="2000" dirty="0" err="1" smtClean="0"/>
              <a:t>daI</a:t>
            </a:r>
            <a:r>
              <a:rPr lang="de-DE" sz="2000" dirty="0" smtClean="0"/>
              <a:t> </a:t>
            </a:r>
            <a:r>
              <a:rPr lang="de-DE" sz="2000" dirty="0" err="1" smtClean="0"/>
              <a:t>siti</a:t>
            </a:r>
            <a:r>
              <a:rPr lang="de-DE" sz="2000" dirty="0" smtClean="0"/>
              <a:t> web di </a:t>
            </a:r>
            <a:r>
              <a:rPr lang="de-DE" sz="2000" dirty="0" err="1" smtClean="0"/>
              <a:t>vari</a:t>
            </a:r>
            <a:r>
              <a:rPr lang="de-DE" sz="2000" dirty="0" smtClean="0"/>
              <a:t> Länder  e </a:t>
            </a:r>
            <a:r>
              <a:rPr lang="de-DE" sz="2000" dirty="0" err="1" smtClean="0"/>
              <a:t>dal</a:t>
            </a:r>
            <a:r>
              <a:rPr lang="de-DE" sz="2000" dirty="0" smtClean="0"/>
              <a:t> </a:t>
            </a:r>
            <a:r>
              <a:rPr lang="de-DE" sz="2000" dirty="0" err="1" smtClean="0"/>
              <a:t>documento</a:t>
            </a:r>
            <a:r>
              <a:rPr lang="de-DE" sz="2000" dirty="0" smtClean="0"/>
              <a:t>: </a:t>
            </a:r>
            <a:r>
              <a:rPr lang="de-DE" sz="2000" dirty="0" smtClean="0"/>
              <a:t>„Bildungsstandards </a:t>
            </a:r>
            <a:r>
              <a:rPr lang="de-DE" sz="2000" dirty="0" smtClean="0"/>
              <a:t> im  Fach  Deutsch </a:t>
            </a:r>
            <a:r>
              <a:rPr lang="de-DE" sz="2000" dirty="0" smtClean="0"/>
              <a:t>für </a:t>
            </a:r>
            <a:r>
              <a:rPr lang="de-DE" sz="2000" dirty="0" smtClean="0"/>
              <a:t> die  Allgemeine  Hochschulreife“ </a:t>
            </a:r>
            <a:r>
              <a:rPr lang="de-DE" sz="2000" dirty="0" smtClean="0"/>
              <a:t>(Beschluss der Kultusministerkonferenz </a:t>
            </a:r>
            <a:r>
              <a:rPr lang="de-DE" sz="2000" smtClean="0"/>
              <a:t>vom </a:t>
            </a:r>
            <a:r>
              <a:rPr lang="de-DE" sz="2000" smtClean="0"/>
              <a:t>8.10.2012</a:t>
            </a:r>
            <a:r>
              <a:rPr lang="de-DE" sz="2000" dirty="0" smtClean="0"/>
              <a:t>“)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err="1" smtClean="0"/>
              <a:t>Traduzione</a:t>
            </a:r>
            <a:r>
              <a:rPr lang="de-DE" sz="2000" dirty="0" smtClean="0"/>
              <a:t>  </a:t>
            </a:r>
            <a:r>
              <a:rPr lang="de-DE" sz="2000" dirty="0" smtClean="0"/>
              <a:t>di </a:t>
            </a:r>
            <a:r>
              <a:rPr lang="de-DE" sz="2000" dirty="0" err="1" smtClean="0"/>
              <a:t>alcuni</a:t>
            </a:r>
            <a:r>
              <a:rPr lang="de-DE" sz="2000" dirty="0" smtClean="0"/>
              <a:t> </a:t>
            </a:r>
            <a:r>
              <a:rPr lang="de-DE" sz="2000" dirty="0" err="1" smtClean="0"/>
              <a:t>passaggi</a:t>
            </a:r>
            <a:r>
              <a:rPr lang="de-DE" sz="2000" dirty="0" smtClean="0"/>
              <a:t> 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 </a:t>
            </a:r>
            <a:r>
              <a:rPr lang="de-DE" sz="2000" dirty="0" smtClean="0"/>
              <a:t>di  S. Iubatti</a:t>
            </a:r>
            <a:endParaRPr lang="de-DE" sz="2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04900" y="350520"/>
            <a:ext cx="9980682" cy="758010"/>
          </a:xfrm>
        </p:spPr>
        <p:txBody>
          <a:bodyPr/>
          <a:lstStyle/>
          <a:p>
            <a:r>
              <a:rPr lang="de-DE" dirty="0" smtClean="0"/>
              <a:t>Il </a:t>
            </a:r>
            <a:r>
              <a:rPr lang="de-DE" dirty="0" err="1" smtClean="0"/>
              <a:t>corso</a:t>
            </a:r>
            <a:r>
              <a:rPr lang="de-DE" dirty="0" smtClean="0"/>
              <a:t> </a:t>
            </a:r>
            <a:r>
              <a:rPr lang="de-DE" dirty="0" err="1" smtClean="0"/>
              <a:t>liceale</a:t>
            </a:r>
            <a:r>
              <a:rPr lang="de-DE" dirty="0" smtClean="0"/>
              <a:t> (</a:t>
            </a:r>
            <a:r>
              <a:rPr lang="de-DE" dirty="0" err="1" smtClean="0"/>
              <a:t>Gymansium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Stefania Iubatti - Liceo Galvani Bologna 2015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6" name="Inhaltsplatzhalter 9"/>
          <p:cNvSpPr txBox="1">
            <a:spLocks/>
          </p:cNvSpPr>
          <p:nvPr/>
        </p:nvSpPr>
        <p:spPr>
          <a:xfrm>
            <a:off x="914400" y="1345681"/>
            <a:ext cx="10134600" cy="3914918"/>
          </a:xfrm>
          <a:prstGeom prst="rect">
            <a:avLst/>
          </a:prstGeom>
          <a:noFill/>
        </p:spPr>
        <p:txBody>
          <a:bodyPr vert="horz" wrap="square" lIns="0" tIns="45720" rIns="0" bIns="45720" rtlCol="0">
            <a:spAutoFit/>
          </a:bodyPr>
          <a:lstStyle/>
          <a:p>
            <a:pPr marL="22860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 </a:t>
            </a:r>
            <a:r>
              <a:rPr kumimoji="0" lang="de-DE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corso</a:t>
            </a:r>
            <a:r>
              <a:rPr kumimoji="0" lang="de-DE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liceale</a:t>
            </a:r>
            <a:r>
              <a:rPr kumimoji="0" lang="de-DE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inizia</a:t>
            </a:r>
            <a:r>
              <a:rPr kumimoji="0" lang="de-DE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dopo</a:t>
            </a:r>
            <a:r>
              <a:rPr kumimoji="0" lang="de-DE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 </a:t>
            </a:r>
            <a:r>
              <a:rPr kumimoji="0" lang="de-DE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scuola</a:t>
            </a:r>
            <a:r>
              <a:rPr kumimoji="0" lang="de-DE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primaria</a:t>
            </a:r>
            <a:r>
              <a:rPr kumimoji="0" lang="de-DE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 </a:t>
            </a:r>
            <a:r>
              <a:rPr kumimoji="0" lang="de-DE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dura</a:t>
            </a:r>
            <a:r>
              <a:rPr kumimoji="0" lang="de-DE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8 (G8) o 9 (G9) </a:t>
            </a:r>
            <a:r>
              <a:rPr kumimoji="0" lang="de-DE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anni</a:t>
            </a:r>
            <a:r>
              <a:rPr kumimoji="0" lang="de-DE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2860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2200" dirty="0" smtClean="0"/>
              <a:t>Il </a:t>
            </a:r>
            <a:r>
              <a:rPr lang="de-DE" sz="2200" dirty="0" err="1" smtClean="0"/>
              <a:t>segmento</a:t>
            </a:r>
            <a:r>
              <a:rPr lang="de-DE" sz="2200" dirty="0" smtClean="0"/>
              <a:t> finale (Oberstufe) </a:t>
            </a:r>
            <a:r>
              <a:rPr lang="de-DE" sz="2200" dirty="0" err="1" smtClean="0"/>
              <a:t>dura</a:t>
            </a:r>
            <a:r>
              <a:rPr lang="de-DE" sz="2200" dirty="0" smtClean="0"/>
              <a:t> 2  (G8) o 3 (G9) </a:t>
            </a:r>
            <a:r>
              <a:rPr lang="de-DE" sz="2200" dirty="0" err="1" smtClean="0"/>
              <a:t>anni</a:t>
            </a:r>
            <a:r>
              <a:rPr lang="de-DE" sz="2200" dirty="0" smtClean="0"/>
              <a:t>. </a:t>
            </a:r>
          </a:p>
          <a:p>
            <a:pPr marL="22860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2200" dirty="0" smtClean="0"/>
              <a:t>Esso è </a:t>
            </a:r>
            <a:r>
              <a:rPr lang="de-DE" sz="2200" dirty="0" err="1" smtClean="0"/>
              <a:t>strutturato</a:t>
            </a:r>
            <a:r>
              <a:rPr lang="de-DE" sz="2200" dirty="0" smtClean="0"/>
              <a:t> in </a:t>
            </a:r>
            <a:r>
              <a:rPr lang="de-DE" sz="2200" dirty="0" err="1" smtClean="0"/>
              <a:t>corsi</a:t>
            </a:r>
            <a:r>
              <a:rPr lang="de-DE" sz="2200" dirty="0" smtClean="0"/>
              <a:t> </a:t>
            </a:r>
            <a:r>
              <a:rPr lang="de-DE" sz="2200" dirty="0" err="1" smtClean="0"/>
              <a:t>semestrali</a:t>
            </a:r>
            <a:r>
              <a:rPr lang="de-DE" sz="2200" dirty="0" smtClean="0"/>
              <a:t>.</a:t>
            </a:r>
          </a:p>
          <a:p>
            <a:pPr marL="22860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2200" dirty="0" err="1" smtClean="0"/>
              <a:t>Gli</a:t>
            </a:r>
            <a:r>
              <a:rPr lang="de-DE" sz="2200" dirty="0" smtClean="0"/>
              <a:t> </a:t>
            </a:r>
            <a:r>
              <a:rPr lang="de-DE" sz="2200" dirty="0" err="1" smtClean="0"/>
              <a:t>studenti</a:t>
            </a:r>
            <a:r>
              <a:rPr lang="de-DE" sz="2200" dirty="0" smtClean="0"/>
              <a:t> </a:t>
            </a:r>
            <a:r>
              <a:rPr lang="de-DE" sz="2200" dirty="0" err="1" smtClean="0"/>
              <a:t>scelgono</a:t>
            </a:r>
            <a:r>
              <a:rPr lang="de-DE" sz="2200" dirty="0" smtClean="0"/>
              <a:t> le </a:t>
            </a:r>
            <a:r>
              <a:rPr lang="de-DE" sz="2200" dirty="0" err="1" smtClean="0"/>
              <a:t>materie</a:t>
            </a:r>
            <a:r>
              <a:rPr lang="de-DE" sz="2200" dirty="0" smtClean="0"/>
              <a:t> </a:t>
            </a:r>
            <a:r>
              <a:rPr lang="de-DE" sz="2200" dirty="0" err="1" smtClean="0"/>
              <a:t>che</a:t>
            </a:r>
            <a:r>
              <a:rPr lang="de-DE" sz="2200" dirty="0" smtClean="0"/>
              <a:t> </a:t>
            </a:r>
            <a:r>
              <a:rPr lang="de-DE" sz="2200" dirty="0" err="1" smtClean="0"/>
              <a:t>intendono</a:t>
            </a:r>
            <a:r>
              <a:rPr lang="de-DE" sz="2200" dirty="0" smtClean="0"/>
              <a:t> </a:t>
            </a:r>
            <a:r>
              <a:rPr lang="de-DE" sz="2200" dirty="0" err="1" smtClean="0"/>
              <a:t>seguire</a:t>
            </a:r>
            <a:r>
              <a:rPr lang="de-DE" sz="2200" dirty="0" smtClean="0"/>
              <a:t>. </a:t>
            </a:r>
          </a:p>
          <a:p>
            <a:pPr marL="22860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2200" dirty="0" smtClean="0"/>
              <a:t>La </a:t>
            </a:r>
            <a:r>
              <a:rPr lang="de-DE" sz="2200" dirty="0" err="1" smtClean="0"/>
              <a:t>materia</a:t>
            </a:r>
            <a:r>
              <a:rPr lang="de-DE" sz="2200" dirty="0" smtClean="0"/>
              <a:t> </a:t>
            </a:r>
            <a:r>
              <a:rPr lang="de-DE" sz="2200" dirty="0" err="1" smtClean="0"/>
              <a:t>viene</a:t>
            </a:r>
            <a:r>
              <a:rPr lang="de-DE" sz="2200" dirty="0" smtClean="0"/>
              <a:t> </a:t>
            </a:r>
            <a:r>
              <a:rPr lang="de-DE" sz="2200" dirty="0" err="1" smtClean="0"/>
              <a:t>offerta</a:t>
            </a:r>
            <a:r>
              <a:rPr lang="de-DE" sz="2200" dirty="0" smtClean="0"/>
              <a:t> in forma di </a:t>
            </a:r>
            <a:r>
              <a:rPr lang="de-DE" sz="2200" dirty="0" err="1" smtClean="0"/>
              <a:t>corso</a:t>
            </a:r>
            <a:r>
              <a:rPr lang="de-DE" sz="2200" dirty="0" smtClean="0"/>
              <a:t> di </a:t>
            </a:r>
            <a:r>
              <a:rPr lang="de-DE" sz="2200" dirty="0" err="1" smtClean="0"/>
              <a:t>base</a:t>
            </a:r>
            <a:r>
              <a:rPr lang="de-DE" sz="2200" dirty="0" smtClean="0"/>
              <a:t> (GK) </a:t>
            </a:r>
            <a:r>
              <a:rPr lang="de-DE" sz="2200" dirty="0" err="1" smtClean="0"/>
              <a:t>con</a:t>
            </a:r>
            <a:r>
              <a:rPr lang="de-DE" sz="2200" dirty="0" smtClean="0"/>
              <a:t> min. 3 h </a:t>
            </a:r>
            <a:r>
              <a:rPr lang="de-DE" sz="2200" dirty="0" err="1" smtClean="0"/>
              <a:t>sett</a:t>
            </a:r>
            <a:r>
              <a:rPr lang="de-DE" sz="2200" dirty="0" smtClean="0"/>
              <a:t>. o </a:t>
            </a:r>
            <a:r>
              <a:rPr lang="de-DE" sz="2200" dirty="0" err="1" smtClean="0"/>
              <a:t>corso</a:t>
            </a:r>
            <a:r>
              <a:rPr lang="de-DE" sz="2200" dirty="0" smtClean="0"/>
              <a:t> </a:t>
            </a:r>
            <a:r>
              <a:rPr lang="de-DE" sz="2200" dirty="0" err="1" smtClean="0"/>
              <a:t>avanzato</a:t>
            </a:r>
            <a:r>
              <a:rPr lang="de-DE" sz="2200" dirty="0" smtClean="0"/>
              <a:t> (LK) </a:t>
            </a:r>
            <a:r>
              <a:rPr lang="de-DE" sz="2200" dirty="0" err="1" smtClean="0"/>
              <a:t>con</a:t>
            </a:r>
            <a:r>
              <a:rPr lang="de-DE" sz="2200" dirty="0" smtClean="0"/>
              <a:t> min. 4 h. </a:t>
            </a:r>
            <a:r>
              <a:rPr lang="de-DE" sz="2200" dirty="0" err="1" smtClean="0"/>
              <a:t>sett</a:t>
            </a:r>
            <a:r>
              <a:rPr lang="de-DE" sz="2200" dirty="0" smtClean="0"/>
              <a:t>.</a:t>
            </a:r>
          </a:p>
          <a:p>
            <a:pPr marL="228600" lvl="0">
              <a:lnSpc>
                <a:spcPct val="90000"/>
              </a:lnSpc>
              <a:spcBef>
                <a:spcPts val="1800"/>
              </a:spcBef>
              <a:defRPr/>
            </a:pPr>
            <a:r>
              <a:rPr lang="de-DE" sz="2200" dirty="0" smtClean="0"/>
              <a:t>Il </a:t>
            </a:r>
            <a:r>
              <a:rPr lang="de-DE" sz="2200" dirty="0" err="1" smtClean="0"/>
              <a:t>numero</a:t>
            </a:r>
            <a:r>
              <a:rPr lang="de-DE" sz="2200" dirty="0" smtClean="0"/>
              <a:t> </a:t>
            </a:r>
            <a:r>
              <a:rPr lang="de-DE" sz="2200" dirty="0" err="1" smtClean="0"/>
              <a:t>dei</a:t>
            </a:r>
            <a:r>
              <a:rPr lang="de-DE" sz="2200" dirty="0" smtClean="0"/>
              <a:t> </a:t>
            </a:r>
            <a:r>
              <a:rPr lang="de-DE" sz="2200" dirty="0" err="1" smtClean="0"/>
              <a:t>corsi</a:t>
            </a:r>
            <a:r>
              <a:rPr lang="de-DE" sz="2200" dirty="0" smtClean="0"/>
              <a:t> </a:t>
            </a:r>
            <a:r>
              <a:rPr lang="de-DE" sz="2200" dirty="0" err="1" smtClean="0"/>
              <a:t>obbligatori</a:t>
            </a:r>
            <a:r>
              <a:rPr lang="de-DE" sz="2200" dirty="0" smtClean="0"/>
              <a:t> </a:t>
            </a:r>
            <a:r>
              <a:rPr lang="de-DE" sz="2200" dirty="0" err="1" smtClean="0"/>
              <a:t>varia</a:t>
            </a:r>
            <a:r>
              <a:rPr lang="de-DE" sz="2200" dirty="0" smtClean="0"/>
              <a:t> </a:t>
            </a:r>
            <a:r>
              <a:rPr lang="it-IT" sz="2400" dirty="0" smtClean="0">
                <a:sym typeface="Symbol"/>
              </a:rPr>
              <a:t> </a:t>
            </a:r>
            <a:r>
              <a:rPr lang="it-IT" sz="2400" b="1" i="1" dirty="0" err="1" smtClean="0">
                <a:solidFill>
                  <a:srgbClr val="C00000"/>
                </a:solidFill>
                <a:sym typeface="Symbol"/>
              </a:rPr>
              <a:t>Autonomia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  <a:endParaRPr lang="de-DE" sz="2200" dirty="0" smtClean="0"/>
          </a:p>
          <a:p>
            <a:pPr marL="22860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de-DE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04900" y="333482"/>
            <a:ext cx="9980682" cy="775047"/>
          </a:xfrm>
        </p:spPr>
        <p:txBody>
          <a:bodyPr/>
          <a:lstStyle/>
          <a:p>
            <a:r>
              <a:rPr lang="de-DE" dirty="0" smtClean="0"/>
              <a:t>Lo </a:t>
            </a:r>
            <a:r>
              <a:rPr lang="de-DE" dirty="0" err="1" smtClean="0"/>
              <a:t>studio</a:t>
            </a:r>
            <a:r>
              <a:rPr lang="de-DE" dirty="0" smtClean="0"/>
              <a:t> della </a:t>
            </a:r>
            <a:r>
              <a:rPr lang="de-DE" dirty="0" err="1" smtClean="0"/>
              <a:t>letteratura</a:t>
            </a:r>
            <a:endParaRPr lang="de-DE" dirty="0"/>
          </a:p>
        </p:txBody>
      </p:sp>
      <p:pic>
        <p:nvPicPr>
          <p:cNvPr id="8" name="Inhaltsplatzhalter 7" descr="liebig_goethe_schiller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7220127" y="1910895"/>
            <a:ext cx="4606670" cy="2920185"/>
          </a:xfrm>
        </p:spPr>
      </p:pic>
      <p:sp>
        <p:nvSpPr>
          <p:cNvPr id="7" name="Inhaltsplatzhalter 7"/>
          <p:cNvSpPr>
            <a:spLocks noGrp="1"/>
          </p:cNvSpPr>
          <p:nvPr>
            <p:ph sz="half" idx="2"/>
          </p:nvPr>
        </p:nvSpPr>
        <p:spPr>
          <a:xfrm>
            <a:off x="1073618" y="1981201"/>
            <a:ext cx="5677702" cy="2926080"/>
          </a:xfrm>
        </p:spPr>
        <p:txBody>
          <a:bodyPr>
            <a:norm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de-DE" sz="2400" dirty="0" smtClean="0"/>
              <a:t>In tutti i Bundesländer </a:t>
            </a:r>
            <a:r>
              <a:rPr lang="de-DE" sz="2400" dirty="0" err="1" smtClean="0"/>
              <a:t>lo</a:t>
            </a:r>
            <a:r>
              <a:rPr lang="de-DE" sz="2400" dirty="0" smtClean="0"/>
              <a:t> </a:t>
            </a:r>
            <a:r>
              <a:rPr lang="de-DE" sz="2400" dirty="0" err="1" smtClean="0"/>
              <a:t>studio</a:t>
            </a:r>
            <a:r>
              <a:rPr lang="de-DE" sz="2400" dirty="0" smtClean="0"/>
              <a:t> della </a:t>
            </a:r>
            <a:r>
              <a:rPr lang="de-DE" sz="2400" dirty="0" err="1" smtClean="0"/>
              <a:t>letteratura</a:t>
            </a:r>
            <a:r>
              <a:rPr lang="de-DE" sz="2400" dirty="0" smtClean="0"/>
              <a:t> </a:t>
            </a:r>
            <a:r>
              <a:rPr lang="de-DE" sz="2400" dirty="0" err="1" smtClean="0"/>
              <a:t>tedesca</a:t>
            </a:r>
            <a:r>
              <a:rPr lang="de-DE" sz="2400" dirty="0" smtClean="0"/>
              <a:t>  è </a:t>
            </a:r>
            <a:r>
              <a:rPr lang="de-DE" sz="2400" dirty="0" err="1" smtClean="0"/>
              <a:t>materia</a:t>
            </a:r>
            <a:r>
              <a:rPr lang="de-DE" sz="2400" dirty="0" smtClean="0"/>
              <a:t> del </a:t>
            </a:r>
            <a:r>
              <a:rPr lang="de-DE" sz="2400" dirty="0" err="1" smtClean="0"/>
              <a:t>curricolo</a:t>
            </a:r>
            <a:r>
              <a:rPr lang="de-DE" sz="2400" dirty="0" smtClean="0"/>
              <a:t> </a:t>
            </a:r>
            <a:r>
              <a:rPr lang="de-DE" sz="2400" dirty="0" smtClean="0"/>
              <a:t>dell‘ Oberstufe (</a:t>
            </a:r>
            <a:r>
              <a:rPr lang="de-DE" sz="2400" dirty="0" err="1" smtClean="0"/>
              <a:t>segmento</a:t>
            </a:r>
            <a:r>
              <a:rPr lang="de-DE" sz="2400" dirty="0" smtClean="0"/>
              <a:t> </a:t>
            </a:r>
            <a:r>
              <a:rPr lang="de-DE" sz="2400" dirty="0" smtClean="0"/>
              <a:t>finale del </a:t>
            </a:r>
            <a:r>
              <a:rPr lang="de-DE" sz="2400" dirty="0" err="1" smtClean="0"/>
              <a:t>corso</a:t>
            </a:r>
            <a:r>
              <a:rPr lang="de-DE" sz="2400" dirty="0" smtClean="0"/>
              <a:t> </a:t>
            </a:r>
            <a:r>
              <a:rPr lang="de-DE" sz="2400" dirty="0" err="1" smtClean="0"/>
              <a:t>liceale</a:t>
            </a:r>
            <a:r>
              <a:rPr lang="de-DE" sz="2400" dirty="0" smtClean="0"/>
              <a:t>)</a:t>
            </a:r>
            <a:endParaRPr lang="de-DE" sz="2400" dirty="0" smtClean="0"/>
          </a:p>
          <a:p>
            <a:pPr indent="0">
              <a:lnSpc>
                <a:spcPct val="100000"/>
              </a:lnSpc>
              <a:buNone/>
            </a:pPr>
            <a:r>
              <a:rPr lang="de-DE" sz="2400" dirty="0" smtClean="0"/>
              <a:t>In tutti i 16 Bundesländer è </a:t>
            </a:r>
            <a:r>
              <a:rPr lang="de-DE" sz="2400" dirty="0" err="1" smtClean="0"/>
              <a:t>materia</a:t>
            </a:r>
            <a:r>
              <a:rPr lang="de-DE" sz="2400" dirty="0" smtClean="0"/>
              <a:t> </a:t>
            </a:r>
            <a:r>
              <a:rPr lang="de-DE" sz="2400" dirty="0" err="1" smtClean="0"/>
              <a:t>d</a:t>
            </a:r>
            <a:r>
              <a:rPr lang="de-DE" sz="2400" u="sng" dirty="0" err="1" smtClean="0"/>
              <a:t>‘esame</a:t>
            </a:r>
            <a:r>
              <a:rPr lang="de-DE" sz="2400" u="sng" dirty="0" smtClean="0"/>
              <a:t> di </a:t>
            </a:r>
            <a:r>
              <a:rPr lang="de-DE" sz="2400" u="sng" dirty="0" err="1" smtClean="0"/>
              <a:t>stato</a:t>
            </a:r>
            <a:r>
              <a:rPr lang="de-DE" sz="2400" u="sng" dirty="0" smtClean="0"/>
              <a:t> </a:t>
            </a:r>
            <a:endParaRPr lang="de-DE" sz="2400" dirty="0"/>
          </a:p>
        </p:txBody>
      </p:sp>
      <p:sp>
        <p:nvSpPr>
          <p:cNvPr id="9" name="Textfeld 8"/>
          <p:cNvSpPr txBox="1"/>
          <p:nvPr/>
        </p:nvSpPr>
        <p:spPr>
          <a:xfrm>
            <a:off x="6801855" y="5396355"/>
            <a:ext cx="5390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/>
              <a:t>Fonte</a:t>
            </a:r>
            <a:r>
              <a:rPr lang="de-DE" sz="1200" dirty="0" smtClean="0"/>
              <a:t>: www.goethezeitportal.de/wissen/dichtung/schnellkurs-goethe/goethes-allianz-mit-schiller.html</a:t>
            </a:r>
            <a:endParaRPr lang="de-DE" sz="1200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Stefania Iubatti - Liceo Galvani Bologna 2015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6320" y="190378"/>
            <a:ext cx="10728959" cy="903506"/>
          </a:xfrm>
        </p:spPr>
        <p:txBody>
          <a:bodyPr>
            <a:noAutofit/>
          </a:bodyPr>
          <a:lstStyle/>
          <a:p>
            <a:r>
              <a:rPr lang="de-DE" sz="2300" dirty="0" err="1" smtClean="0"/>
              <a:t>Conferenza</a:t>
            </a:r>
            <a:r>
              <a:rPr lang="de-DE" sz="2300" dirty="0" smtClean="0"/>
              <a:t> </a:t>
            </a:r>
            <a:r>
              <a:rPr lang="de-DE" sz="2300" dirty="0" smtClean="0"/>
              <a:t>P</a:t>
            </a:r>
            <a:r>
              <a:rPr lang="de-DE" sz="2300" dirty="0" smtClean="0"/>
              <a:t>ermanente </a:t>
            </a:r>
            <a:r>
              <a:rPr lang="de-DE" sz="2300" dirty="0" err="1" smtClean="0"/>
              <a:t>dei</a:t>
            </a:r>
            <a:r>
              <a:rPr lang="de-DE" sz="2300" dirty="0" smtClean="0"/>
              <a:t> </a:t>
            </a:r>
            <a:r>
              <a:rPr lang="de-DE" sz="2300" dirty="0" err="1" smtClean="0"/>
              <a:t>Ministri</a:t>
            </a:r>
            <a:r>
              <a:rPr lang="de-DE" sz="2300" dirty="0" smtClean="0"/>
              <a:t> della </a:t>
            </a:r>
            <a:r>
              <a:rPr lang="de-DE" sz="2300" dirty="0" err="1" smtClean="0"/>
              <a:t>P</a:t>
            </a:r>
            <a:r>
              <a:rPr lang="de-DE" sz="2300" dirty="0" err="1" smtClean="0"/>
              <a:t>ubblica</a:t>
            </a:r>
            <a:r>
              <a:rPr lang="de-DE" sz="2300" dirty="0" smtClean="0"/>
              <a:t> </a:t>
            </a:r>
            <a:r>
              <a:rPr lang="de-DE" sz="2300" dirty="0" err="1" smtClean="0"/>
              <a:t>Istruzione</a:t>
            </a:r>
            <a:r>
              <a:rPr lang="de-DE" sz="2300" dirty="0" smtClean="0"/>
              <a:t> </a:t>
            </a:r>
            <a:r>
              <a:rPr lang="de-DE" sz="2300" dirty="0" err="1" smtClean="0"/>
              <a:t>dei</a:t>
            </a:r>
            <a:r>
              <a:rPr lang="de-DE" sz="2300" dirty="0" smtClean="0"/>
              <a:t> Länder </a:t>
            </a:r>
            <a:r>
              <a:rPr lang="de-DE" sz="2300" dirty="0" smtClean="0"/>
              <a:t/>
            </a:r>
            <a:br>
              <a:rPr lang="de-DE" sz="2300" dirty="0" smtClean="0"/>
            </a:br>
            <a:r>
              <a:rPr lang="de-DE" sz="2300" dirty="0" smtClean="0"/>
              <a:t> </a:t>
            </a:r>
            <a:r>
              <a:rPr lang="de-DE" sz="2000" dirty="0" smtClean="0"/>
              <a:t>(Ständige Konferenz der Kultusminister der Länder in der Bundesrepublik </a:t>
            </a:r>
            <a:r>
              <a:rPr lang="de-DE" sz="2000" dirty="0" smtClean="0"/>
              <a:t>Deutschland- </a:t>
            </a:r>
            <a:r>
              <a:rPr lang="de-DE" sz="2000" dirty="0" smtClean="0"/>
              <a:t>KMK )</a:t>
            </a:r>
            <a:endParaRPr lang="de-DE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82980" y="2858434"/>
            <a:ext cx="4975860" cy="311564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2200" dirty="0" smtClean="0"/>
              <a:t>Ha la funzione di armonizzarne gli interessi e smussarne le forze centripete; </a:t>
            </a:r>
          </a:p>
          <a:p>
            <a:pPr>
              <a:buNone/>
            </a:pPr>
            <a:r>
              <a:rPr lang="it-IT" sz="2200" dirty="0" smtClean="0"/>
              <a:t>g</a:t>
            </a:r>
            <a:r>
              <a:rPr lang="it-IT" sz="2200" dirty="0" smtClean="0"/>
              <a:t>arantisce </a:t>
            </a:r>
            <a:r>
              <a:rPr lang="it-IT" sz="2200" dirty="0" smtClean="0"/>
              <a:t>l’equivalenza dei diplomi, </a:t>
            </a:r>
            <a:endParaRPr lang="de-DE" sz="2200" dirty="0" smtClean="0"/>
          </a:p>
          <a:p>
            <a:pPr>
              <a:buNone/>
            </a:pPr>
            <a:r>
              <a:rPr lang="it-IT" sz="2200" dirty="0" smtClean="0"/>
              <a:t>Esso si adopera per assicurare gli </a:t>
            </a:r>
            <a:r>
              <a:rPr lang="it-IT" sz="2200" dirty="0" err="1" smtClean="0"/>
              <a:t>standards</a:t>
            </a:r>
            <a:r>
              <a:rPr lang="it-IT" sz="2200" dirty="0" smtClean="0"/>
              <a:t> di qualità nella scuola (anche delle 140 scuole tedesche all’estero)</a:t>
            </a:r>
            <a:endParaRPr lang="de-DE" sz="2200" dirty="0" smtClean="0"/>
          </a:p>
        </p:txBody>
      </p:sp>
      <p:pic>
        <p:nvPicPr>
          <p:cNvPr id="5" name="Inhaltsplatzhalter 4" descr="0b5116d48a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57191" y="1573048"/>
            <a:ext cx="2466569" cy="837023"/>
          </a:xfrm>
        </p:spPr>
      </p:pic>
      <p:sp>
        <p:nvSpPr>
          <p:cNvPr id="6" name="Rechteck 5"/>
          <p:cNvSpPr/>
          <p:nvPr/>
        </p:nvSpPr>
        <p:spPr>
          <a:xfrm>
            <a:off x="4728269" y="2391179"/>
            <a:ext cx="23975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/>
              <a:t>http://www.kmk.org/home.html</a:t>
            </a:r>
            <a:endParaRPr lang="de-DE" sz="12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2"/>
                </a:solidFill>
              </a:rPr>
              <a:t>Stefania Iubatti - Liceo Galvani Bologna 2015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8001000" y="3992881"/>
            <a:ext cx="3688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 smtClean="0"/>
              <a:t>Bildungsstandards per le </a:t>
            </a:r>
            <a:r>
              <a:rPr lang="de-DE" sz="2200" dirty="0" err="1" smtClean="0"/>
              <a:t>materie</a:t>
            </a:r>
            <a:r>
              <a:rPr lang="de-DE" sz="2200" dirty="0" smtClean="0"/>
              <a:t> </a:t>
            </a:r>
            <a:r>
              <a:rPr lang="de-DE" sz="2200" dirty="0" err="1" smtClean="0"/>
              <a:t>guida</a:t>
            </a:r>
            <a:r>
              <a:rPr lang="de-DE" sz="2200" dirty="0" smtClean="0"/>
              <a:t>: 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3169920" y="1234440"/>
            <a:ext cx="669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Quest’organo riunisce i ministri dell’istruzione dei </a:t>
            </a:r>
            <a:r>
              <a:rPr lang="it-IT" dirty="0" err="1" smtClean="0"/>
              <a:t>Länder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8199120" y="2529840"/>
            <a:ext cx="3413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Emette</a:t>
            </a:r>
            <a:r>
              <a:rPr lang="de-DE" dirty="0" smtClean="0"/>
              <a:t> </a:t>
            </a:r>
            <a:r>
              <a:rPr lang="de-DE" dirty="0" err="1" smtClean="0"/>
              <a:t>con</a:t>
            </a:r>
            <a:r>
              <a:rPr lang="de-DE" dirty="0" smtClean="0"/>
              <a:t> la </a:t>
            </a:r>
            <a:r>
              <a:rPr lang="de-DE" dirty="0" err="1" smtClean="0"/>
              <a:t>delibera</a:t>
            </a:r>
            <a:r>
              <a:rPr lang="de-DE" dirty="0" smtClean="0"/>
              <a:t> </a:t>
            </a:r>
            <a:r>
              <a:rPr lang="de-DE" dirty="0" smtClean="0"/>
              <a:t>del 18.10.2012  i </a:t>
            </a:r>
            <a:endParaRPr lang="de-DE" dirty="0"/>
          </a:p>
        </p:txBody>
      </p:sp>
      <p:cxnSp>
        <p:nvCxnSpPr>
          <p:cNvPr id="15" name="Gerade Verbindung mit Pfeil 14"/>
          <p:cNvCxnSpPr/>
          <p:nvPr/>
        </p:nvCxnSpPr>
        <p:spPr>
          <a:xfrm>
            <a:off x="5760720" y="3535680"/>
            <a:ext cx="2133600" cy="57912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5775960" y="4236720"/>
            <a:ext cx="2042160" cy="9144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 flipV="1">
            <a:off x="5852160" y="4587240"/>
            <a:ext cx="1965960" cy="47244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04900" y="468623"/>
            <a:ext cx="9980682" cy="639906"/>
          </a:xfrm>
        </p:spPr>
        <p:txBody>
          <a:bodyPr/>
          <a:lstStyle/>
          <a:p>
            <a:r>
              <a:rPr lang="it-IT" dirty="0" err="1" smtClean="0"/>
              <a:t>Bildungsstandards</a:t>
            </a:r>
            <a:endParaRPr lang="de-DE" dirty="0"/>
          </a:p>
        </p:txBody>
      </p:sp>
      <p:pic>
        <p:nvPicPr>
          <p:cNvPr id="5" name="Inhaltsplatzhalter 4" descr="0b5116d48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78744" y="1680464"/>
            <a:ext cx="2543175" cy="837023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337174" y="5608320"/>
            <a:ext cx="9915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spc="300" dirty="0" smtClean="0"/>
              <a:t> in </a:t>
            </a:r>
            <a:r>
              <a:rPr lang="de-DE" b="1" i="1" spc="300" dirty="0" err="1" smtClean="0"/>
              <a:t>diversi</a:t>
            </a:r>
            <a:r>
              <a:rPr lang="de-DE" b="1" i="1" spc="300" dirty="0" smtClean="0"/>
              <a:t> </a:t>
            </a:r>
            <a:r>
              <a:rPr lang="de-DE" b="1" i="1" spc="300" dirty="0" err="1" smtClean="0"/>
              <a:t>passaggi</a:t>
            </a:r>
            <a:r>
              <a:rPr lang="de-DE" b="1" i="1" spc="300" dirty="0" smtClean="0"/>
              <a:t> </a:t>
            </a:r>
            <a:r>
              <a:rPr lang="de-DE" b="1" i="1" spc="300" dirty="0" smtClean="0"/>
              <a:t> </a:t>
            </a:r>
            <a:r>
              <a:rPr lang="de-DE" b="1" i="1" spc="300" dirty="0" smtClean="0"/>
              <a:t>si </a:t>
            </a:r>
            <a:r>
              <a:rPr lang="de-DE" b="1" i="1" spc="300" dirty="0" err="1" smtClean="0"/>
              <a:t>fa</a:t>
            </a:r>
            <a:r>
              <a:rPr lang="de-DE" b="1" i="1" spc="300" dirty="0" smtClean="0"/>
              <a:t> </a:t>
            </a:r>
            <a:r>
              <a:rPr lang="de-DE" b="1" i="1" spc="300" dirty="0" err="1" smtClean="0"/>
              <a:t>riferimenti</a:t>
            </a:r>
            <a:r>
              <a:rPr lang="de-DE" b="1" i="1" spc="300" dirty="0" err="1" smtClean="0"/>
              <a:t>o</a:t>
            </a:r>
            <a:r>
              <a:rPr lang="de-DE" b="1" i="1" spc="300" dirty="0" err="1" smtClean="0"/>
              <a:t>all</a:t>
            </a:r>
            <a:r>
              <a:rPr lang="de-DE" b="1" i="1" spc="300" dirty="0" smtClean="0"/>
              <a:t>‘ </a:t>
            </a:r>
            <a:r>
              <a:rPr lang="de-DE" b="1" i="1" spc="300" dirty="0" err="1" smtClean="0"/>
              <a:t>autonomia</a:t>
            </a:r>
            <a:r>
              <a:rPr lang="de-DE" b="1" i="1" spc="300" dirty="0" smtClean="0"/>
              <a:t> </a:t>
            </a:r>
            <a:r>
              <a:rPr lang="de-DE" b="1" i="1" spc="300" dirty="0" err="1" smtClean="0"/>
              <a:t>dei</a:t>
            </a:r>
            <a:r>
              <a:rPr lang="de-DE" b="1" i="1" spc="300" dirty="0" smtClean="0"/>
              <a:t>  Länder!</a:t>
            </a:r>
            <a:endParaRPr lang="de-DE" b="1" i="1" spc="300" dirty="0"/>
          </a:p>
        </p:txBody>
      </p:sp>
      <p:sp>
        <p:nvSpPr>
          <p:cNvPr id="8" name="Textfeld 7"/>
          <p:cNvSpPr txBox="1"/>
          <p:nvPr/>
        </p:nvSpPr>
        <p:spPr>
          <a:xfrm>
            <a:off x="8384410" y="2788557"/>
            <a:ext cx="31763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/>
              <a:t>Fonte</a:t>
            </a:r>
            <a:r>
              <a:rPr lang="de-DE" sz="1200" dirty="0" smtClean="0"/>
              <a:t>: Bildungsstandards im Fach Deutsch für die Allgemeine Hochschulreife (Beschluss der Kultusministerkonferenz vom 8.18.2012) </a:t>
            </a:r>
            <a:r>
              <a:rPr lang="de-DE" sz="1200" dirty="0" err="1" smtClean="0"/>
              <a:t>Traduzione</a:t>
            </a:r>
            <a:r>
              <a:rPr lang="de-DE" sz="1200" dirty="0" smtClean="0"/>
              <a:t>  di </a:t>
            </a:r>
            <a:r>
              <a:rPr lang="de-DE" sz="1200" dirty="0" err="1" smtClean="0"/>
              <a:t>alcuni</a:t>
            </a:r>
            <a:r>
              <a:rPr lang="de-DE" sz="1200" dirty="0" smtClean="0"/>
              <a:t> </a:t>
            </a:r>
            <a:r>
              <a:rPr lang="de-DE" sz="1200" dirty="0" err="1" smtClean="0"/>
              <a:t>passaggi</a:t>
            </a:r>
            <a:r>
              <a:rPr lang="de-DE" sz="1200" dirty="0" smtClean="0"/>
              <a:t> di S. Iubatti</a:t>
            </a:r>
            <a:endParaRPr lang="de-DE" sz="1200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Stefania Iubatti - Liceo Galvani Bologna 2015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1100639" y="1421705"/>
            <a:ext cx="66565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 smtClean="0"/>
              <a:t>Vi</a:t>
            </a:r>
            <a:r>
              <a:rPr lang="de-DE" sz="2800" dirty="0" smtClean="0"/>
              <a:t> si </a:t>
            </a:r>
            <a:r>
              <a:rPr lang="de-DE" sz="2800" dirty="0" err="1" smtClean="0"/>
              <a:t>descrivono</a:t>
            </a:r>
            <a:r>
              <a:rPr lang="de-DE" sz="2800" dirty="0" smtClean="0"/>
              <a:t> i </a:t>
            </a:r>
            <a:r>
              <a:rPr lang="de-DE" sz="2800" dirty="0" err="1" smtClean="0"/>
              <a:t>livelli</a:t>
            </a:r>
            <a:r>
              <a:rPr lang="de-DE" sz="2800" dirty="0" smtClean="0"/>
              <a:t> di </a:t>
            </a:r>
            <a:r>
              <a:rPr lang="de-DE" sz="2800" u="sng" dirty="0" err="1" smtClean="0"/>
              <a:t>competenza</a:t>
            </a:r>
            <a:r>
              <a:rPr lang="de-DE" sz="2800" dirty="0" smtClean="0"/>
              <a:t> (</a:t>
            </a:r>
            <a:r>
              <a:rPr lang="de-DE" sz="2800" dirty="0" err="1" smtClean="0"/>
              <a:t>abilità</a:t>
            </a:r>
            <a:r>
              <a:rPr lang="de-DE" sz="2800" dirty="0" smtClean="0"/>
              <a:t> e </a:t>
            </a:r>
            <a:r>
              <a:rPr lang="de-DE" sz="2800" dirty="0" err="1" smtClean="0"/>
              <a:t>capacità</a:t>
            </a:r>
            <a:r>
              <a:rPr lang="de-DE" sz="2800" dirty="0" smtClean="0"/>
              <a:t>) </a:t>
            </a:r>
            <a:r>
              <a:rPr lang="de-DE" sz="2800" dirty="0" err="1" smtClean="0"/>
              <a:t>che</a:t>
            </a:r>
            <a:r>
              <a:rPr lang="de-DE" sz="2800" dirty="0" smtClean="0"/>
              <a:t> </a:t>
            </a:r>
            <a:r>
              <a:rPr lang="de-DE" sz="2800" dirty="0" err="1" smtClean="0"/>
              <a:t>gli</a:t>
            </a:r>
            <a:r>
              <a:rPr lang="de-DE" sz="2800" dirty="0" smtClean="0"/>
              <a:t> </a:t>
            </a:r>
            <a:r>
              <a:rPr lang="de-DE" sz="2800" dirty="0" err="1" smtClean="0"/>
              <a:t>studenti</a:t>
            </a:r>
            <a:r>
              <a:rPr lang="de-DE" sz="2800" dirty="0" smtClean="0"/>
              <a:t> </a:t>
            </a:r>
            <a:r>
              <a:rPr lang="de-DE" sz="2800" dirty="0" err="1" smtClean="0"/>
              <a:t>dovrebbero</a:t>
            </a:r>
            <a:r>
              <a:rPr lang="de-DE" sz="2800" dirty="0" smtClean="0"/>
              <a:t> </a:t>
            </a:r>
            <a:r>
              <a:rPr lang="de-DE" sz="2800" dirty="0" err="1" smtClean="0"/>
              <a:t>aver</a:t>
            </a:r>
            <a:r>
              <a:rPr lang="de-DE" sz="2800" dirty="0" smtClean="0"/>
              <a:t> </a:t>
            </a:r>
            <a:r>
              <a:rPr lang="de-DE" sz="2800" dirty="0" err="1" smtClean="0"/>
              <a:t>raggiunto</a:t>
            </a:r>
            <a:r>
              <a:rPr lang="de-DE" sz="2800" dirty="0" smtClean="0"/>
              <a:t> alla </a:t>
            </a:r>
            <a:r>
              <a:rPr lang="de-DE" sz="2800" dirty="0" err="1" smtClean="0"/>
              <a:t>fine</a:t>
            </a:r>
            <a:r>
              <a:rPr lang="de-DE" sz="2800" dirty="0" smtClean="0"/>
              <a:t> del </a:t>
            </a:r>
            <a:r>
              <a:rPr lang="de-DE" sz="2800" dirty="0" err="1" smtClean="0"/>
              <a:t>corso</a:t>
            </a:r>
            <a:r>
              <a:rPr lang="de-DE" sz="2800" dirty="0" smtClean="0"/>
              <a:t> </a:t>
            </a:r>
            <a:r>
              <a:rPr lang="de-DE" sz="2800" dirty="0" err="1" smtClean="0"/>
              <a:t>liceale</a:t>
            </a:r>
            <a:r>
              <a:rPr lang="de-DE" sz="2800" dirty="0" smtClean="0"/>
              <a:t> </a:t>
            </a:r>
            <a:r>
              <a:rPr lang="de-DE" sz="2800" dirty="0" err="1" smtClean="0"/>
              <a:t>riferiti</a:t>
            </a:r>
            <a:r>
              <a:rPr lang="de-DE" sz="2800" dirty="0" smtClean="0"/>
              <a:t> alle </a:t>
            </a:r>
            <a:r>
              <a:rPr lang="de-DE" sz="2800" dirty="0" err="1" smtClean="0"/>
              <a:t>finalità</a:t>
            </a:r>
            <a:r>
              <a:rPr lang="de-DE" sz="2800" dirty="0" smtClean="0"/>
              <a:t> </a:t>
            </a:r>
            <a:r>
              <a:rPr lang="de-DE" sz="2800" dirty="0" err="1" smtClean="0"/>
              <a:t>che</a:t>
            </a:r>
            <a:r>
              <a:rPr lang="de-DE" sz="2800" dirty="0" smtClean="0"/>
              <a:t> </a:t>
            </a:r>
            <a:r>
              <a:rPr lang="de-DE" sz="2800" dirty="0" err="1" smtClean="0"/>
              <a:t>il</a:t>
            </a:r>
            <a:r>
              <a:rPr lang="de-DE" sz="2800" dirty="0" smtClean="0"/>
              <a:t> </a:t>
            </a:r>
            <a:r>
              <a:rPr lang="de-DE" sz="2800" dirty="0" err="1" smtClean="0"/>
              <a:t>corso</a:t>
            </a:r>
            <a:r>
              <a:rPr lang="de-DE" sz="2800" dirty="0" smtClean="0"/>
              <a:t> </a:t>
            </a:r>
            <a:r>
              <a:rPr lang="de-DE" sz="2800" dirty="0" err="1" smtClean="0"/>
              <a:t>liceale</a:t>
            </a:r>
            <a:r>
              <a:rPr lang="de-DE" sz="2800" dirty="0" smtClean="0"/>
              <a:t> si </a:t>
            </a:r>
            <a:r>
              <a:rPr lang="de-DE" sz="2800" dirty="0" err="1" smtClean="0"/>
              <a:t>pone</a:t>
            </a:r>
            <a:r>
              <a:rPr lang="de-DE" sz="2800" dirty="0" smtClean="0"/>
              <a:t> </a:t>
            </a:r>
            <a:r>
              <a:rPr lang="de-DE" sz="2800" dirty="0" smtClean="0"/>
              <a:t>per le </a:t>
            </a:r>
            <a:r>
              <a:rPr lang="de-DE" sz="2800" dirty="0" err="1" smtClean="0"/>
              <a:t>materie-guida</a:t>
            </a:r>
            <a:endParaRPr lang="de-DE" sz="2800" dirty="0" smtClean="0"/>
          </a:p>
          <a:p>
            <a:r>
              <a:rPr lang="de-DE" sz="2800" dirty="0" err="1" smtClean="0"/>
              <a:t>Tedesco</a:t>
            </a:r>
            <a:endParaRPr lang="de-DE" sz="2800" dirty="0" smtClean="0"/>
          </a:p>
          <a:p>
            <a:r>
              <a:rPr lang="de-DE" sz="2800" dirty="0" err="1" smtClean="0"/>
              <a:t>Matematica</a:t>
            </a:r>
            <a:endParaRPr lang="de-DE" sz="2800" dirty="0" smtClean="0"/>
          </a:p>
          <a:p>
            <a:r>
              <a:rPr lang="de-DE" sz="2800" dirty="0" smtClean="0"/>
              <a:t>1a </a:t>
            </a:r>
            <a:r>
              <a:rPr lang="de-DE" sz="2800" dirty="0" err="1" smtClean="0"/>
              <a:t>lingua</a:t>
            </a:r>
            <a:r>
              <a:rPr lang="de-DE" sz="2800" dirty="0" smtClean="0"/>
              <a:t> </a:t>
            </a:r>
            <a:r>
              <a:rPr lang="de-DE" sz="2800" dirty="0" err="1" smtClean="0"/>
              <a:t>straniera</a:t>
            </a:r>
            <a:r>
              <a:rPr lang="de-DE" sz="2800" dirty="0" smtClean="0"/>
              <a:t> (</a:t>
            </a:r>
            <a:r>
              <a:rPr lang="de-DE" sz="2800" dirty="0" err="1" smtClean="0"/>
              <a:t>ing</a:t>
            </a:r>
            <a:r>
              <a:rPr lang="de-DE" sz="2800" dirty="0" smtClean="0"/>
              <a:t>. </a:t>
            </a:r>
            <a:r>
              <a:rPr lang="de-DE" sz="2800" dirty="0" err="1" smtClean="0"/>
              <a:t>franc</a:t>
            </a:r>
            <a:r>
              <a:rPr lang="de-DE" sz="2800" dirty="0" smtClean="0"/>
              <a:t>.)</a:t>
            </a:r>
            <a:endParaRPr lang="de-DE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15270041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Il </a:t>
            </a:r>
            <a:r>
              <a:rPr lang="de-DE" dirty="0" err="1" smtClean="0"/>
              <a:t>tedesco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061933" y="1241429"/>
            <a:ext cx="1058142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La  </a:t>
            </a:r>
            <a:r>
              <a:rPr lang="de-DE" sz="2800" dirty="0" err="1" smtClean="0"/>
              <a:t>parte</a:t>
            </a:r>
            <a:r>
              <a:rPr lang="de-DE" sz="2800" dirty="0" smtClean="0"/>
              <a:t>  </a:t>
            </a:r>
            <a:r>
              <a:rPr lang="de-DE" sz="2800" dirty="0" err="1" smtClean="0"/>
              <a:t>riguardante</a:t>
            </a:r>
            <a:r>
              <a:rPr lang="de-DE" sz="2800" dirty="0" smtClean="0"/>
              <a:t>  la </a:t>
            </a:r>
            <a:r>
              <a:rPr lang="de-DE" sz="2800" dirty="0" err="1" smtClean="0"/>
              <a:t>materia</a:t>
            </a:r>
            <a:r>
              <a:rPr lang="de-DE" sz="2800" dirty="0" smtClean="0"/>
              <a:t> „</a:t>
            </a:r>
            <a:r>
              <a:rPr lang="de-DE" sz="2800" dirty="0" err="1" smtClean="0"/>
              <a:t>Tedesco</a:t>
            </a:r>
            <a:r>
              <a:rPr lang="de-DE" sz="2800" dirty="0" smtClean="0"/>
              <a:t>“  </a:t>
            </a:r>
            <a:r>
              <a:rPr lang="de-DE" sz="2800" dirty="0" err="1" smtClean="0"/>
              <a:t>consta</a:t>
            </a:r>
            <a:r>
              <a:rPr lang="de-DE" sz="2800" dirty="0" smtClean="0"/>
              <a:t>  di 264 </a:t>
            </a:r>
            <a:r>
              <a:rPr lang="de-DE" sz="2800" dirty="0" err="1" smtClean="0"/>
              <a:t>pagine</a:t>
            </a:r>
            <a:r>
              <a:rPr lang="de-DE" sz="2800" dirty="0" smtClean="0"/>
              <a:t> e si </a:t>
            </a:r>
            <a:r>
              <a:rPr lang="de-DE" sz="2800" dirty="0" err="1" smtClean="0"/>
              <a:t>articola</a:t>
            </a:r>
            <a:r>
              <a:rPr lang="de-DE" sz="2800" dirty="0" smtClean="0"/>
              <a:t> in 5 </a:t>
            </a:r>
            <a:r>
              <a:rPr lang="de-DE" sz="2800" dirty="0" err="1" smtClean="0"/>
              <a:t>parti</a:t>
            </a:r>
            <a:endParaRPr lang="de-DE" sz="2800" dirty="0" smtClean="0"/>
          </a:p>
          <a:p>
            <a:pPr>
              <a:spcBef>
                <a:spcPts val="600"/>
              </a:spcBef>
            </a:pPr>
            <a:endParaRPr lang="de-DE" sz="2800" dirty="0" smtClean="0"/>
          </a:p>
          <a:p>
            <a:pPr>
              <a:spcBef>
                <a:spcPts val="600"/>
              </a:spcBef>
            </a:pPr>
            <a:r>
              <a:rPr lang="de-DE" sz="2800" dirty="0" smtClean="0"/>
              <a:t>1  </a:t>
            </a:r>
            <a:r>
              <a:rPr lang="de-DE" sz="2800" dirty="0" err="1" smtClean="0"/>
              <a:t>Preambolo</a:t>
            </a:r>
            <a:endParaRPr lang="de-DE" sz="2800" dirty="0" smtClean="0"/>
          </a:p>
          <a:p>
            <a:pPr>
              <a:spcBef>
                <a:spcPts val="600"/>
              </a:spcBef>
            </a:pPr>
            <a:r>
              <a:rPr lang="de-DE" sz="2800" dirty="0" smtClean="0"/>
              <a:t>2  </a:t>
            </a:r>
            <a:r>
              <a:rPr lang="de-DE" sz="2800" dirty="0" err="1" smtClean="0"/>
              <a:t>Descrizione</a:t>
            </a:r>
            <a:r>
              <a:rPr lang="de-DE" sz="2800" dirty="0" smtClean="0"/>
              <a:t> </a:t>
            </a:r>
            <a:r>
              <a:rPr lang="de-DE" sz="2800" dirty="0" err="1" smtClean="0"/>
              <a:t>degli</a:t>
            </a:r>
            <a:r>
              <a:rPr lang="de-DE" sz="2800" dirty="0" smtClean="0"/>
              <a:t> </a:t>
            </a:r>
            <a:r>
              <a:rPr lang="de-DE" sz="2800" dirty="0" err="1" smtClean="0"/>
              <a:t>standards</a:t>
            </a:r>
            <a:r>
              <a:rPr lang="de-DE" sz="2800" dirty="0" smtClean="0"/>
              <a:t> per </a:t>
            </a:r>
            <a:r>
              <a:rPr lang="de-DE" sz="2800" dirty="0" err="1" smtClean="0"/>
              <a:t>tedesco</a:t>
            </a:r>
            <a:r>
              <a:rPr lang="de-DE" sz="2800" dirty="0" smtClean="0"/>
              <a:t> </a:t>
            </a:r>
          </a:p>
          <a:p>
            <a:pPr>
              <a:spcBef>
                <a:spcPts val="600"/>
              </a:spcBef>
            </a:pPr>
            <a:r>
              <a:rPr lang="de-DE" sz="2800" dirty="0" smtClean="0"/>
              <a:t>3  </a:t>
            </a:r>
            <a:r>
              <a:rPr lang="de-DE" sz="2800" dirty="0" err="1" smtClean="0"/>
              <a:t>Indicazioni</a:t>
            </a:r>
            <a:r>
              <a:rPr lang="de-DE" sz="2800" dirty="0" smtClean="0"/>
              <a:t> operative per  </a:t>
            </a:r>
            <a:r>
              <a:rPr lang="de-DE" sz="2800" dirty="0" err="1" smtClean="0"/>
              <a:t>l‘esecuzione</a:t>
            </a:r>
            <a:r>
              <a:rPr lang="de-DE" sz="2800" dirty="0" smtClean="0"/>
              <a:t>  </a:t>
            </a:r>
            <a:r>
              <a:rPr lang="de-DE" sz="2800" dirty="0" err="1" smtClean="0"/>
              <a:t>dell‘esame</a:t>
            </a:r>
            <a:endParaRPr lang="de-DE" sz="2800" dirty="0" smtClean="0"/>
          </a:p>
          <a:p>
            <a:pPr>
              <a:spcBef>
                <a:spcPts val="600"/>
              </a:spcBef>
            </a:pPr>
            <a:r>
              <a:rPr lang="de-DE" sz="2800" dirty="0" smtClean="0"/>
              <a:t>4  </a:t>
            </a:r>
            <a:r>
              <a:rPr lang="de-DE" sz="2800" dirty="0" err="1" smtClean="0"/>
              <a:t>Selezione</a:t>
            </a:r>
            <a:r>
              <a:rPr lang="de-DE" sz="2800" dirty="0" smtClean="0"/>
              <a:t> di </a:t>
            </a:r>
            <a:r>
              <a:rPr lang="de-DE" sz="2800" dirty="0" err="1" smtClean="0"/>
              <a:t>prove</a:t>
            </a:r>
            <a:r>
              <a:rPr lang="de-DE" sz="2800" dirty="0" smtClean="0"/>
              <a:t> </a:t>
            </a:r>
            <a:r>
              <a:rPr lang="de-DE" sz="2800" dirty="0" err="1" smtClean="0"/>
              <a:t>d‘esame</a:t>
            </a:r>
            <a:r>
              <a:rPr lang="de-DE" sz="2800" dirty="0" smtClean="0"/>
              <a:t> </a:t>
            </a:r>
            <a:r>
              <a:rPr lang="de-DE" sz="2800" dirty="0" err="1" smtClean="0"/>
              <a:t>esemplificative</a:t>
            </a:r>
            <a:r>
              <a:rPr lang="de-DE" sz="2800" dirty="0" smtClean="0"/>
              <a:t>  </a:t>
            </a:r>
          </a:p>
          <a:p>
            <a:pPr>
              <a:spcBef>
                <a:spcPts val="600"/>
              </a:spcBef>
            </a:pPr>
            <a:r>
              <a:rPr lang="de-DE" sz="2800" dirty="0" smtClean="0"/>
              <a:t>5  </a:t>
            </a:r>
            <a:r>
              <a:rPr lang="de-DE" sz="2800" dirty="0" err="1" smtClean="0"/>
              <a:t>Selezione</a:t>
            </a:r>
            <a:r>
              <a:rPr lang="de-DE" sz="2800" dirty="0" smtClean="0"/>
              <a:t> di </a:t>
            </a:r>
            <a:r>
              <a:rPr lang="de-DE" sz="2800" dirty="0" err="1" smtClean="0"/>
              <a:t>prove</a:t>
            </a:r>
            <a:r>
              <a:rPr lang="de-DE" sz="2800" dirty="0" smtClean="0"/>
              <a:t> </a:t>
            </a:r>
            <a:r>
              <a:rPr lang="de-DE" sz="2800" dirty="0" err="1" smtClean="0"/>
              <a:t>esemplificative</a:t>
            </a:r>
            <a:r>
              <a:rPr lang="de-DE" sz="2800" dirty="0" smtClean="0"/>
              <a:t> relative a </a:t>
            </a:r>
            <a:r>
              <a:rPr lang="de-DE" sz="2800" dirty="0" err="1" smtClean="0"/>
              <a:t>singole</a:t>
            </a:r>
            <a:r>
              <a:rPr lang="de-DE" sz="2800" dirty="0" smtClean="0"/>
              <a:t> </a:t>
            </a:r>
            <a:r>
              <a:rPr lang="de-DE" sz="2800" dirty="0" err="1" smtClean="0"/>
              <a:t>competenze</a:t>
            </a:r>
            <a:r>
              <a:rPr lang="de-DE" sz="2800" dirty="0" smtClean="0"/>
              <a:t>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Stefania Iubatti - Liceo Galvani Bologna 2015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04900" y="410046"/>
            <a:ext cx="9980682" cy="698484"/>
          </a:xfrm>
        </p:spPr>
        <p:txBody>
          <a:bodyPr/>
          <a:lstStyle/>
          <a:p>
            <a:r>
              <a:rPr lang="de-DE" dirty="0" err="1" smtClean="0"/>
              <a:t>Competenze</a:t>
            </a:r>
            <a:r>
              <a:rPr lang="de-DE" dirty="0" smtClean="0"/>
              <a:t> per la </a:t>
            </a:r>
            <a:r>
              <a:rPr lang="de-DE" dirty="0" err="1" smtClean="0"/>
              <a:t>materia</a:t>
            </a:r>
            <a:r>
              <a:rPr lang="de-DE" dirty="0" smtClean="0"/>
              <a:t> „</a:t>
            </a:r>
            <a:r>
              <a:rPr lang="de-DE" dirty="0" err="1" smtClean="0"/>
              <a:t>Tedesco</a:t>
            </a:r>
            <a:r>
              <a:rPr lang="de-DE" dirty="0" smtClean="0"/>
              <a:t>“</a:t>
            </a:r>
            <a:endParaRPr lang="de-DE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/>
        </p:nvGraphicFramePr>
        <p:xfrm>
          <a:off x="883404" y="1479094"/>
          <a:ext cx="10709328" cy="370504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569776"/>
                <a:gridCol w="3569776"/>
                <a:gridCol w="3569776"/>
              </a:tblGrid>
              <a:tr h="926262">
                <a:tc>
                  <a:txBody>
                    <a:bodyPr/>
                    <a:lstStyle/>
                    <a:p>
                      <a:pPr algn="ctr"/>
                      <a:r>
                        <a:rPr lang="de-DE" sz="1700" dirty="0" err="1" smtClean="0"/>
                        <a:t>Ambito</a:t>
                      </a:r>
                      <a:r>
                        <a:rPr lang="de-DE" sz="1700" dirty="0" smtClean="0"/>
                        <a:t> delle </a:t>
                      </a:r>
                      <a:r>
                        <a:rPr lang="de-DE" sz="1700" dirty="0" err="1" smtClean="0"/>
                        <a:t>competenze</a:t>
                      </a:r>
                      <a:r>
                        <a:rPr lang="de-DE" sz="1700" dirty="0" smtClean="0"/>
                        <a:t> </a:t>
                      </a:r>
                      <a:r>
                        <a:rPr lang="de-DE" sz="1700" dirty="0" err="1" smtClean="0"/>
                        <a:t>specifiche</a:t>
                      </a:r>
                      <a:r>
                        <a:rPr lang="de-DE" sz="1700" dirty="0" smtClean="0"/>
                        <a:t> relative a</a:t>
                      </a:r>
                      <a:r>
                        <a:rPr lang="de-DE" sz="1700" baseline="0" dirty="0" smtClean="0"/>
                        <a:t> </a:t>
                      </a:r>
                      <a:r>
                        <a:rPr lang="de-DE" sz="1700" baseline="0" dirty="0" err="1" smtClean="0"/>
                        <a:t>contenuti</a:t>
                      </a:r>
                      <a:endParaRPr lang="de-DE" sz="1700" dirty="0"/>
                    </a:p>
                  </a:txBody>
                  <a:tcPr marT="43201" marB="432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7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Ambito delle competenze operative </a:t>
                      </a:r>
                      <a:endParaRPr lang="de-DE" sz="17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7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pragmatico testuali</a:t>
                      </a:r>
                      <a:endParaRPr lang="de-DE" sz="17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700" dirty="0" err="1" smtClean="0"/>
                        <a:t>Ambito</a:t>
                      </a:r>
                      <a:r>
                        <a:rPr lang="de-DE" sz="1700" dirty="0" smtClean="0"/>
                        <a:t> delle </a:t>
                      </a:r>
                      <a:r>
                        <a:rPr lang="de-DE" sz="1700" dirty="0" err="1" smtClean="0"/>
                        <a:t>competenze</a:t>
                      </a:r>
                      <a:r>
                        <a:rPr lang="de-DE" sz="1700" dirty="0" smtClean="0"/>
                        <a:t> </a:t>
                      </a:r>
                      <a:r>
                        <a:rPr lang="de-DE" sz="1700" dirty="0" err="1" smtClean="0"/>
                        <a:t>specifiche</a:t>
                      </a:r>
                      <a:r>
                        <a:rPr lang="de-DE" sz="1700" dirty="0" smtClean="0"/>
                        <a:t> relative a</a:t>
                      </a:r>
                      <a:r>
                        <a:rPr lang="de-DE" sz="1700" baseline="0" dirty="0" smtClean="0"/>
                        <a:t> </a:t>
                      </a:r>
                      <a:r>
                        <a:rPr lang="de-DE" sz="1700" baseline="0" dirty="0" err="1" smtClean="0"/>
                        <a:t>contenuti</a:t>
                      </a:r>
                      <a:endParaRPr lang="de-DE" sz="1700" dirty="0" smtClean="0"/>
                    </a:p>
                    <a:p>
                      <a:pPr algn="ctr"/>
                      <a:endParaRPr lang="de-DE" sz="1700" dirty="0"/>
                    </a:p>
                  </a:txBody>
                  <a:tcPr marT="43201" marB="432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6262">
                <a:tc rowSpan="3">
                  <a:txBody>
                    <a:bodyPr/>
                    <a:lstStyle/>
                    <a:p>
                      <a:pPr algn="ctr"/>
                      <a:r>
                        <a:rPr lang="de-DE" sz="2600" dirty="0" err="1" smtClean="0"/>
                        <a:t>Capacità</a:t>
                      </a:r>
                      <a:r>
                        <a:rPr lang="de-DE" sz="2600" dirty="0" smtClean="0"/>
                        <a:t> di </a:t>
                      </a:r>
                      <a:r>
                        <a:rPr lang="de-DE" sz="2600" dirty="0" err="1" smtClean="0"/>
                        <a:t>relazionarsi</a:t>
                      </a:r>
                      <a:r>
                        <a:rPr lang="de-DE" sz="2600" dirty="0" smtClean="0"/>
                        <a:t> </a:t>
                      </a:r>
                      <a:r>
                        <a:rPr lang="de-DE" sz="2600" dirty="0" err="1" smtClean="0"/>
                        <a:t>con</a:t>
                      </a:r>
                      <a:r>
                        <a:rPr lang="de-DE" sz="2600" dirty="0" smtClean="0"/>
                        <a:t> </a:t>
                      </a:r>
                      <a:r>
                        <a:rPr lang="de-DE" sz="2600" dirty="0" err="1" smtClean="0"/>
                        <a:t>testi</a:t>
                      </a:r>
                      <a:r>
                        <a:rPr lang="de-DE" sz="2600" dirty="0" smtClean="0"/>
                        <a:t> di natura </a:t>
                      </a:r>
                      <a:r>
                        <a:rPr lang="de-DE" sz="2600" dirty="0" err="1" smtClean="0"/>
                        <a:t>diversa</a:t>
                      </a:r>
                      <a:endParaRPr lang="de-DE" sz="2600" dirty="0"/>
                    </a:p>
                  </a:txBody>
                  <a:tcPr marT="43201" marB="432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600" dirty="0" err="1" smtClean="0"/>
                        <a:t>Parlare</a:t>
                      </a:r>
                      <a:r>
                        <a:rPr lang="de-DE" sz="2600" dirty="0" smtClean="0"/>
                        <a:t> </a:t>
                      </a:r>
                      <a:r>
                        <a:rPr lang="de-DE" sz="2600" dirty="0" err="1" smtClean="0"/>
                        <a:t>ed</a:t>
                      </a:r>
                      <a:r>
                        <a:rPr lang="de-DE" sz="2600" baseline="0" dirty="0" smtClean="0"/>
                        <a:t> </a:t>
                      </a:r>
                      <a:r>
                        <a:rPr lang="de-DE" sz="2600" baseline="0" dirty="0" err="1" smtClean="0"/>
                        <a:t>ascoltare</a:t>
                      </a:r>
                      <a:endParaRPr lang="de-DE" sz="2600" dirty="0"/>
                    </a:p>
                  </a:txBody>
                  <a:tcPr marT="43201" marB="432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it-IT" sz="2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Lingua e Metalinguistica: riflessione sulla lingua </a:t>
                      </a:r>
                      <a:endParaRPr lang="de-DE" sz="2600" dirty="0"/>
                    </a:p>
                  </a:txBody>
                  <a:tcPr marT="43201" marB="432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6262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600" dirty="0" err="1" smtClean="0"/>
                        <a:t>Scrivere</a:t>
                      </a:r>
                      <a:endParaRPr lang="de-DE" sz="2600" dirty="0"/>
                    </a:p>
                  </a:txBody>
                  <a:tcPr marT="43201" marB="432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6262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600" dirty="0" err="1" smtClean="0"/>
                        <a:t>Leggere</a:t>
                      </a:r>
                      <a:endParaRPr lang="de-DE" sz="2600" dirty="0"/>
                    </a:p>
                  </a:txBody>
                  <a:tcPr marT="43201" marB="432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Stefania Iubatti - Liceo Galvani Bologna 2015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04900" y="263600"/>
            <a:ext cx="9980682" cy="844930"/>
          </a:xfrm>
        </p:spPr>
        <p:txBody>
          <a:bodyPr>
            <a:normAutofit fontScale="90000"/>
          </a:bodyPr>
          <a:lstStyle/>
          <a:p>
            <a:r>
              <a:rPr lang="de-DE" dirty="0" err="1" smtClean="0"/>
              <a:t>Competenze</a:t>
            </a:r>
            <a:r>
              <a:rPr lang="de-DE" dirty="0" smtClean="0"/>
              <a:t> </a:t>
            </a:r>
            <a:r>
              <a:rPr lang="de-DE" dirty="0" err="1" smtClean="0"/>
              <a:t>specifiche</a:t>
            </a:r>
            <a:r>
              <a:rPr lang="de-DE" dirty="0" smtClean="0"/>
              <a:t> </a:t>
            </a:r>
            <a:r>
              <a:rPr lang="de-DE" dirty="0" smtClean="0"/>
              <a:t> </a:t>
            </a:r>
            <a:r>
              <a:rPr lang="de-DE" dirty="0" smtClean="0"/>
              <a:t>relative </a:t>
            </a:r>
            <a:r>
              <a:rPr lang="de-DE" dirty="0" err="1" smtClean="0"/>
              <a:t>al</a:t>
            </a:r>
            <a:r>
              <a:rPr lang="de-DE" dirty="0" err="1" smtClean="0"/>
              <a:t>lo</a:t>
            </a:r>
            <a:r>
              <a:rPr lang="de-DE" dirty="0" smtClean="0"/>
              <a:t> </a:t>
            </a:r>
            <a:r>
              <a:rPr lang="de-DE" dirty="0" err="1" smtClean="0"/>
              <a:t>studio</a:t>
            </a:r>
            <a:r>
              <a:rPr lang="de-DE" dirty="0" smtClean="0"/>
              <a:t> della </a:t>
            </a:r>
            <a:r>
              <a:rPr lang="de-DE" dirty="0" err="1" smtClean="0"/>
              <a:t>letteratura</a:t>
            </a:r>
            <a:r>
              <a:rPr lang="de-DE" dirty="0" smtClean="0"/>
              <a:t> (literarische Kompetenz)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025214" y="1352408"/>
            <a:ext cx="9810427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300" dirty="0" smtClean="0"/>
              <a:t>Lo </a:t>
            </a:r>
            <a:r>
              <a:rPr lang="de-DE" sz="2300" dirty="0" err="1" smtClean="0"/>
              <a:t>studio</a:t>
            </a:r>
            <a:r>
              <a:rPr lang="de-DE" sz="2300" dirty="0" smtClean="0"/>
              <a:t> della </a:t>
            </a:r>
            <a:r>
              <a:rPr lang="de-DE" sz="2300" dirty="0" err="1" smtClean="0"/>
              <a:t>letteratura</a:t>
            </a:r>
            <a:r>
              <a:rPr lang="de-DE" sz="2300" dirty="0" smtClean="0"/>
              <a:t>  </a:t>
            </a:r>
            <a:r>
              <a:rPr lang="de-DE" sz="2300" dirty="0" err="1" smtClean="0"/>
              <a:t>viene</a:t>
            </a:r>
            <a:r>
              <a:rPr lang="de-DE" sz="2300" dirty="0" smtClean="0"/>
              <a:t> </a:t>
            </a:r>
            <a:r>
              <a:rPr lang="de-DE" sz="2300" dirty="0" err="1" smtClean="0"/>
              <a:t>ricondotta</a:t>
            </a:r>
            <a:r>
              <a:rPr lang="de-DE" sz="2300" dirty="0" smtClean="0"/>
              <a:t> alla </a:t>
            </a:r>
            <a:r>
              <a:rPr lang="de-DE" sz="2300" dirty="0" err="1" smtClean="0"/>
              <a:t>competenza</a:t>
            </a:r>
            <a:r>
              <a:rPr lang="de-DE" sz="2300" dirty="0" smtClean="0"/>
              <a:t> </a:t>
            </a:r>
            <a:r>
              <a:rPr lang="de-DE" sz="2300" dirty="0" err="1" smtClean="0"/>
              <a:t>operativa</a:t>
            </a:r>
            <a:r>
              <a:rPr lang="de-DE" sz="2300" dirty="0" smtClean="0"/>
              <a:t> del „</a:t>
            </a:r>
            <a:r>
              <a:rPr lang="de-DE" sz="2300" dirty="0" err="1" smtClean="0"/>
              <a:t>Leggere</a:t>
            </a:r>
            <a:r>
              <a:rPr lang="de-DE" sz="2300" dirty="0" smtClean="0"/>
              <a:t>“; </a:t>
            </a:r>
            <a:r>
              <a:rPr lang="it-IT" sz="2300" dirty="0" smtClean="0"/>
              <a:t>competenza relativa al contenuto: “Capacità di relazionarsi con testi e media/ rapportarsi con testi letterari “. </a:t>
            </a:r>
          </a:p>
          <a:p>
            <a:endParaRPr lang="de-DE" sz="2000" dirty="0" smtClean="0"/>
          </a:p>
          <a:p>
            <a:r>
              <a:rPr lang="de-DE" sz="2000" dirty="0" err="1" smtClean="0"/>
              <a:t>Essa</a:t>
            </a:r>
            <a:r>
              <a:rPr lang="de-DE" sz="2000" dirty="0" smtClean="0"/>
              <a:t> </a:t>
            </a:r>
            <a:r>
              <a:rPr lang="de-DE" sz="2000" dirty="0" err="1" smtClean="0"/>
              <a:t>viene</a:t>
            </a:r>
            <a:r>
              <a:rPr lang="de-DE" sz="2000" dirty="0" smtClean="0"/>
              <a:t> </a:t>
            </a:r>
            <a:r>
              <a:rPr lang="de-DE" sz="2000" dirty="0" err="1" smtClean="0"/>
              <a:t>descritta</a:t>
            </a:r>
            <a:r>
              <a:rPr lang="de-DE" sz="2000" dirty="0" smtClean="0"/>
              <a:t> i </a:t>
            </a:r>
            <a:r>
              <a:rPr lang="de-DE" sz="2000" dirty="0" err="1" smtClean="0"/>
              <a:t>questi</a:t>
            </a:r>
            <a:r>
              <a:rPr lang="de-DE" sz="2000" dirty="0" smtClean="0"/>
              <a:t> </a:t>
            </a:r>
            <a:r>
              <a:rPr lang="de-DE" sz="2000" dirty="0" err="1" smtClean="0"/>
              <a:t>termini</a:t>
            </a:r>
            <a:r>
              <a:rPr lang="de-DE" sz="2000" dirty="0" smtClean="0"/>
              <a:t>:</a:t>
            </a:r>
            <a:endParaRPr lang="de-DE" sz="20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Stefania Iubatti - Liceo Galvani Bologna 2015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1021080" y="3032760"/>
            <a:ext cx="10744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it-IT" sz="2400" dirty="0" smtClean="0"/>
              <a:t>Gli studenti si avvicinano (aprono) a testi letterari dall’illuminismo all’epoca contemporanea, comprendono la dimensione estetica come una qualità specifica della percezione, della struttura/forma e della conoscenza. Essi </a:t>
            </a:r>
            <a:r>
              <a:rPr lang="it-IT" sz="2400" u="sng" dirty="0" smtClean="0"/>
              <a:t>dispongono di conoscenze generiche di base nel campo della storia letteraria </a:t>
            </a:r>
            <a:r>
              <a:rPr lang="it-IT" sz="2400" dirty="0" smtClean="0"/>
              <a:t>e di </a:t>
            </a:r>
            <a:r>
              <a:rPr lang="it-IT" sz="2400" dirty="0" err="1" smtClean="0"/>
              <a:t>poetologia</a:t>
            </a:r>
            <a:r>
              <a:rPr lang="it-IT" sz="2400" dirty="0" smtClean="0"/>
              <a:t>, che comprendono opere di tutti i generi letterari e stabiliscono nessi tra tradizione letterarie e letteratura contemporanea anche sotto punti di vista interculturali</a:t>
            </a:r>
            <a:endParaRPr lang="de-DE" sz="22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kademische Literatur 16 x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E0F479-A72A-4310-AA64-690A596FA5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C159749-484A-4444-8368-710F51146B8D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F22C80C-2A12-4ADF-A25C-A987BFB8D7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1928</Words>
  <Application>Microsoft Office PowerPoint</Application>
  <PresentationFormat>Benutzerdefiniert</PresentationFormat>
  <Paragraphs>259</Paragraphs>
  <Slides>24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5" baseType="lpstr">
      <vt:lpstr>Akademische Literatur 16 x 9</vt:lpstr>
      <vt:lpstr>L'insegnamento letterario in GERMANIA</vt:lpstr>
      <vt:lpstr>Autonomia dei Länder in materia di istruzione</vt:lpstr>
      <vt:lpstr>Il corso liceale (Gymansium)</vt:lpstr>
      <vt:lpstr>Lo studio della letteratura</vt:lpstr>
      <vt:lpstr>Conferenza Permanente dei Ministri della Pubblica Istruzione dei Länder   (Ständige Konferenz der Kultusminister der Länder in der Bundesrepublik Deutschland- KMK )</vt:lpstr>
      <vt:lpstr>Bildungsstandards</vt:lpstr>
      <vt:lpstr>Il tedesco</vt:lpstr>
      <vt:lpstr>Competenze per la materia „Tedesco“</vt:lpstr>
      <vt:lpstr>Competenze specifiche  relative allo studio della letteratura (literarische Kompetenz)</vt:lpstr>
      <vt:lpstr>I livelli di competenza e i loro  indicatori</vt:lpstr>
      <vt:lpstr>Metodolgia (1)</vt:lpstr>
      <vt:lpstr>Metodologia (2)</vt:lpstr>
      <vt:lpstr>Curricolo</vt:lpstr>
      <vt:lpstr>Curricolo relativo alla letteratura</vt:lpstr>
      <vt:lpstr>Esempio di curricolo (Land Hessen)</vt:lpstr>
      <vt:lpstr>Prova scritta / indicazioni generali</vt:lpstr>
      <vt:lpstr>La prova scritta </vt:lpstr>
      <vt:lpstr>La prova orale</vt:lpstr>
      <vt:lpstr>Valutazione: Orizzonte d‘attesa (Erwartungshorizont)</vt:lpstr>
      <vt:lpstr>Criteri generali di valutazione </vt:lpstr>
      <vt:lpstr>Valutazione: sistema die voti</vt:lpstr>
      <vt:lpstr>La valutazione dello scritto</vt:lpstr>
      <vt:lpstr>Valutazione dell‘orale</vt:lpstr>
      <vt:lpstr>Nota:   Le  informazioni  sono  dedotte  daI siti web di vari Länder  e dal documento: „Bildungsstandards  im  Fach  Deutsch für  die  Allgemeine  Hochschulreife“ (Beschluss der Kultusministerkonferenz vom 8.10.2012“)  Traduzione  di alcuni passaggi   di  S. Iubatti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L'insegnamento letterario in Europa</dc:title>
  <dc:creator>User</dc:creator>
  <cp:lastModifiedBy>S. Iubatti Hoffmann</cp:lastModifiedBy>
  <cp:revision>204</cp:revision>
  <dcterms:created xsi:type="dcterms:W3CDTF">2013-04-05T19:49:59Z</dcterms:created>
  <dcterms:modified xsi:type="dcterms:W3CDTF">2015-02-23T17:49:57Z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sMyDocuments">
    <vt:bool>true</vt:bool>
  </property>
</Properties>
</file>