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60" r:id="rId3"/>
    <p:sldId id="273" r:id="rId4"/>
    <p:sldId id="271" r:id="rId5"/>
    <p:sldId id="269" r:id="rId6"/>
    <p:sldId id="270" r:id="rId7"/>
    <p:sldId id="267" r:id="rId8"/>
    <p:sldId id="265" r:id="rId9"/>
    <p:sldId id="262" r:id="rId10"/>
    <p:sldId id="290" r:id="rId11"/>
    <p:sldId id="294" r:id="rId12"/>
    <p:sldId id="287" r:id="rId13"/>
    <p:sldId id="286" r:id="rId14"/>
    <p:sldId id="285" r:id="rId15"/>
    <p:sldId id="293" r:id="rId16"/>
    <p:sldId id="292" r:id="rId17"/>
    <p:sldId id="284" r:id="rId18"/>
    <p:sldId id="295" r:id="rId19"/>
    <p:sldId id="296" r:id="rId20"/>
    <p:sldId id="297" r:id="rId21"/>
    <p:sldId id="298" r:id="rId22"/>
    <p:sldId id="299" r:id="rId23"/>
    <p:sldId id="300" r:id="rId24"/>
    <p:sldId id="257" r:id="rId25"/>
    <p:sldId id="282" r:id="rId26"/>
  </p:sldIdLst>
  <p:sldSz cx="9144000" cy="5143500" type="screen16x9"/>
  <p:notesSz cx="6858000" cy="9144000"/>
  <p:defaultTextStyle>
    <a:defPPr>
      <a:defRPr lang="it-IT"/>
    </a:defPPr>
    <a:lvl1pPr algn="l" defTabSz="457200" rtl="0" eaLnBrk="0" fontAlgn="base" hangingPunct="0">
      <a:spcBef>
        <a:spcPct val="0"/>
      </a:spcBef>
      <a:spcAft>
        <a:spcPct val="0"/>
      </a:spcAft>
      <a:defRPr kern="1200">
        <a:solidFill>
          <a:schemeClr val="tx1"/>
        </a:solidFill>
        <a:latin typeface="Calibri" charset="0"/>
        <a:ea typeface="ＭＳ Ｐゴシック" charset="0"/>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0"/>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0"/>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0"/>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0"/>
        <a:cs typeface="+mn-cs"/>
      </a:defRPr>
    </a:lvl5pPr>
    <a:lvl6pPr marL="2286000" algn="l" defTabSz="457200" rtl="0" eaLnBrk="1" latinLnBrk="0" hangingPunct="1">
      <a:defRPr kern="1200">
        <a:solidFill>
          <a:schemeClr val="tx1"/>
        </a:solidFill>
        <a:latin typeface="Calibri" charset="0"/>
        <a:ea typeface="ＭＳ Ｐゴシック" charset="0"/>
        <a:cs typeface="+mn-cs"/>
      </a:defRPr>
    </a:lvl6pPr>
    <a:lvl7pPr marL="2743200" algn="l" defTabSz="457200" rtl="0" eaLnBrk="1" latinLnBrk="0" hangingPunct="1">
      <a:defRPr kern="1200">
        <a:solidFill>
          <a:schemeClr val="tx1"/>
        </a:solidFill>
        <a:latin typeface="Calibri" charset="0"/>
        <a:ea typeface="ＭＳ Ｐゴシック" charset="0"/>
        <a:cs typeface="+mn-cs"/>
      </a:defRPr>
    </a:lvl7pPr>
    <a:lvl8pPr marL="3200400" algn="l" defTabSz="457200" rtl="0" eaLnBrk="1" latinLnBrk="0" hangingPunct="1">
      <a:defRPr kern="1200">
        <a:solidFill>
          <a:schemeClr val="tx1"/>
        </a:solidFill>
        <a:latin typeface="Calibri" charset="0"/>
        <a:ea typeface="ＭＳ Ｐゴシック" charset="0"/>
        <a:cs typeface="+mn-cs"/>
      </a:defRPr>
    </a:lvl8pPr>
    <a:lvl9pPr marL="3657600" algn="l" defTabSz="457200" rtl="0" eaLnBrk="1" latinLnBrk="0" hangingPunct="1">
      <a:defRPr kern="1200">
        <a:solidFill>
          <a:schemeClr val="tx1"/>
        </a:solidFill>
        <a:latin typeface="Calibri"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02F8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3" d="100"/>
          <a:sy n="103" d="100"/>
        </p:scale>
        <p:origin x="-58" y="-5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6BBCB5-E336-E041-BBAC-75278D724510}" type="datetimeFigureOut">
              <a:rPr lang="it-IT" smtClean="0"/>
              <a:pPr/>
              <a:t>08/07/2022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C0722F-0AC4-8548-9B7C-2FBE834435EA}" type="slidenum">
              <a:rPr lang="it-IT" smtClean="0"/>
              <a:pPr/>
              <a:t>‹N›</a:t>
            </a:fld>
            <a:endParaRPr lang="it-IT"/>
          </a:p>
        </p:txBody>
      </p:sp>
    </p:spTree>
    <p:extLst>
      <p:ext uri="{BB962C8B-B14F-4D97-AF65-F5344CB8AC3E}">
        <p14:creationId xmlns:p14="http://schemas.microsoft.com/office/powerpoint/2010/main" xmlns="" val="37239775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4F51D0-F5E5-3D41-8DC7-2AAC66C3453E}" type="datetimeFigureOut">
              <a:rPr lang="it-IT" smtClean="0"/>
              <a:pPr/>
              <a:t>08/07/2022</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B01241-D134-DC42-A27F-DF5EE5F47D22}" type="slidenum">
              <a:rPr lang="it-IT" smtClean="0"/>
              <a:pPr/>
              <a:t>‹N›</a:t>
            </a:fld>
            <a:endParaRPr lang="it-IT"/>
          </a:p>
        </p:txBody>
      </p:sp>
    </p:spTree>
    <p:extLst>
      <p:ext uri="{BB962C8B-B14F-4D97-AF65-F5344CB8AC3E}">
        <p14:creationId xmlns:p14="http://schemas.microsoft.com/office/powerpoint/2010/main" xmlns="" val="193704787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21"/>
            <a:ext cx="7772400" cy="1102519"/>
          </a:xfrm>
        </p:spPr>
        <p:txBody>
          <a:bodyPr/>
          <a:lstStyle/>
          <a:p>
            <a:r>
              <a:rPr lang="it-IT"/>
              <a:t>Fare clic per modificare stile</a:t>
            </a:r>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fld id="{D5A556C5-E6E8-B641-BA6E-DF1D663C609C}" type="datetime1">
              <a:rPr lang="it-IT" smtClean="0"/>
              <a:pPr/>
              <a:t>08/07/2022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EDE48F6A-EB91-C347-9EC1-471D8C1C3BA3}" type="slidenum">
              <a:rPr lang="it-IT"/>
              <a:pPr/>
              <a:t>‹N›</a:t>
            </a:fld>
            <a:endParaRPr lang="it-IT"/>
          </a:p>
        </p:txBody>
      </p:sp>
    </p:spTree>
    <p:extLst>
      <p:ext uri="{BB962C8B-B14F-4D97-AF65-F5344CB8AC3E}">
        <p14:creationId xmlns:p14="http://schemas.microsoft.com/office/powerpoint/2010/main" xmlns="" val="379711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fld id="{D955AC38-37C2-B042-8799-2FFB39121DB7}" type="datetime1">
              <a:rPr lang="it-IT" smtClean="0"/>
              <a:pPr/>
              <a:t>08/07/2022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51ADC066-0078-8942-B30F-654D072360E1}" type="slidenum">
              <a:rPr lang="it-IT"/>
              <a:pPr/>
              <a:t>‹N›</a:t>
            </a:fld>
            <a:endParaRPr lang="it-IT"/>
          </a:p>
        </p:txBody>
      </p:sp>
    </p:spTree>
    <p:extLst>
      <p:ext uri="{BB962C8B-B14F-4D97-AF65-F5344CB8AC3E}">
        <p14:creationId xmlns:p14="http://schemas.microsoft.com/office/powerpoint/2010/main" xmlns="" val="1951082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0"/>
            <a:ext cx="2057400" cy="4388644"/>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05980"/>
            <a:ext cx="6019800" cy="43886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fld id="{26827773-9EDC-9246-B1F7-A2CA9D44B61E}" type="datetime1">
              <a:rPr lang="it-IT" smtClean="0"/>
              <a:pPr/>
              <a:t>08/07/2022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34325A44-CC10-3F4D-99A3-F59B2CF990E6}" type="slidenum">
              <a:rPr lang="it-IT"/>
              <a:pPr/>
              <a:t>‹N›</a:t>
            </a:fld>
            <a:endParaRPr lang="it-IT"/>
          </a:p>
        </p:txBody>
      </p:sp>
    </p:spTree>
    <p:extLst>
      <p:ext uri="{BB962C8B-B14F-4D97-AF65-F5344CB8AC3E}">
        <p14:creationId xmlns:p14="http://schemas.microsoft.com/office/powerpoint/2010/main" xmlns="" val="357184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fld id="{BCA8CDC3-B75E-444D-82F3-7C2A161F8FE3}" type="datetime1">
              <a:rPr lang="it-IT" smtClean="0"/>
              <a:pPr/>
              <a:t>08/07/2022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D0DFE590-AF79-A540-BE66-32D27E2BF479}" type="slidenum">
              <a:rPr lang="it-IT"/>
              <a:pPr/>
              <a:t>‹N›</a:t>
            </a:fld>
            <a:endParaRPr lang="it-IT"/>
          </a:p>
        </p:txBody>
      </p:sp>
    </p:spTree>
    <p:extLst>
      <p:ext uri="{BB962C8B-B14F-4D97-AF65-F5344CB8AC3E}">
        <p14:creationId xmlns:p14="http://schemas.microsoft.com/office/powerpoint/2010/main" xmlns="" val="211848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lvl1pPr>
              <a:defRPr/>
            </a:lvl1pPr>
          </a:lstStyle>
          <a:p>
            <a:fld id="{1AF587A5-0845-0A42-96F1-E5EE6E76E2A2}" type="datetime1">
              <a:rPr lang="it-IT" smtClean="0"/>
              <a:pPr/>
              <a:t>08/07/2022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6892EA14-3BB3-1547-9946-2D7532369211}" type="slidenum">
              <a:rPr lang="it-IT"/>
              <a:pPr/>
              <a:t>‹N›</a:t>
            </a:fld>
            <a:endParaRPr lang="it-IT"/>
          </a:p>
        </p:txBody>
      </p:sp>
    </p:spTree>
    <p:extLst>
      <p:ext uri="{BB962C8B-B14F-4D97-AF65-F5344CB8AC3E}">
        <p14:creationId xmlns:p14="http://schemas.microsoft.com/office/powerpoint/2010/main" xmlns="" val="179953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fld id="{7660E08B-C9EB-8949-8B22-13F8CA357CBB}" type="datetime1">
              <a:rPr lang="it-IT" smtClean="0"/>
              <a:pPr/>
              <a:t>08/07/2022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870DC1B8-9605-2848-889B-BB03C0473A38}" type="slidenum">
              <a:rPr lang="it-IT"/>
              <a:pPr/>
              <a:t>‹N›</a:t>
            </a:fld>
            <a:endParaRPr lang="it-IT"/>
          </a:p>
        </p:txBody>
      </p:sp>
    </p:spTree>
    <p:extLst>
      <p:ext uri="{BB962C8B-B14F-4D97-AF65-F5344CB8AC3E}">
        <p14:creationId xmlns:p14="http://schemas.microsoft.com/office/powerpoint/2010/main" xmlns="" val="80560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fld id="{F10D0FAA-B4D8-D947-9420-D108A342585B}" type="datetime1">
              <a:rPr lang="it-IT" smtClean="0"/>
              <a:pPr/>
              <a:t>08/07/2022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44288170-5D7E-EE42-AD53-97E2B8A3EF95}" type="slidenum">
              <a:rPr lang="it-IT"/>
              <a:pPr/>
              <a:t>‹N›</a:t>
            </a:fld>
            <a:endParaRPr lang="it-IT"/>
          </a:p>
        </p:txBody>
      </p:sp>
    </p:spTree>
    <p:extLst>
      <p:ext uri="{BB962C8B-B14F-4D97-AF65-F5344CB8AC3E}">
        <p14:creationId xmlns:p14="http://schemas.microsoft.com/office/powerpoint/2010/main" xmlns="" val="38112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3"/>
          <p:cNvSpPr>
            <a:spLocks noGrp="1"/>
          </p:cNvSpPr>
          <p:nvPr>
            <p:ph type="dt" sz="half" idx="10"/>
          </p:nvPr>
        </p:nvSpPr>
        <p:spPr/>
        <p:txBody>
          <a:bodyPr/>
          <a:lstStyle>
            <a:lvl1pPr>
              <a:defRPr/>
            </a:lvl1pPr>
          </a:lstStyle>
          <a:p>
            <a:fld id="{A318740C-26A4-D540-92BC-CAE31590A532}" type="datetime1">
              <a:rPr lang="it-IT" smtClean="0"/>
              <a:pPr/>
              <a:t>08/07/2022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E6CD2BFD-045A-5D4B-BFF6-C9B90E0D88F3}" type="slidenum">
              <a:rPr lang="it-IT"/>
              <a:pPr/>
              <a:t>‹N›</a:t>
            </a:fld>
            <a:endParaRPr lang="it-IT"/>
          </a:p>
        </p:txBody>
      </p:sp>
    </p:spTree>
    <p:extLst>
      <p:ext uri="{BB962C8B-B14F-4D97-AF65-F5344CB8AC3E}">
        <p14:creationId xmlns:p14="http://schemas.microsoft.com/office/powerpoint/2010/main" xmlns="" val="54452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fld id="{FCFE2AA3-0C16-454C-BD8F-38E4D3EBD614}" type="datetime1">
              <a:rPr lang="it-IT" smtClean="0"/>
              <a:pPr/>
              <a:t>08/07/2022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C5EA9AA2-0BB9-AC43-A3D3-1E584EF65276}" type="slidenum">
              <a:rPr lang="it-IT"/>
              <a:pPr/>
              <a:t>‹N›</a:t>
            </a:fld>
            <a:endParaRPr lang="it-IT"/>
          </a:p>
        </p:txBody>
      </p:sp>
    </p:spTree>
    <p:extLst>
      <p:ext uri="{BB962C8B-B14F-4D97-AF65-F5344CB8AC3E}">
        <p14:creationId xmlns:p14="http://schemas.microsoft.com/office/powerpoint/2010/main" xmlns="" val="225852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5" y="204787"/>
            <a:ext cx="3008313" cy="871538"/>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p:cNvSpPr>
            <a:spLocks noGrp="1"/>
          </p:cNvSpPr>
          <p:nvPr>
            <p:ph type="dt" sz="half" idx="10"/>
          </p:nvPr>
        </p:nvSpPr>
        <p:spPr/>
        <p:txBody>
          <a:bodyPr/>
          <a:lstStyle>
            <a:lvl1pPr>
              <a:defRPr/>
            </a:lvl1pPr>
          </a:lstStyle>
          <a:p>
            <a:fld id="{27B47D92-E3E5-4B41-A38B-10CC3495D792}" type="datetime1">
              <a:rPr lang="it-IT" smtClean="0"/>
              <a:pPr/>
              <a:t>08/07/2022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3C75EB54-85CC-4C47-B9EB-6ADC656263EE}" type="slidenum">
              <a:rPr lang="it-IT"/>
              <a:pPr/>
              <a:t>‹N›</a:t>
            </a:fld>
            <a:endParaRPr lang="it-IT"/>
          </a:p>
        </p:txBody>
      </p:sp>
    </p:spTree>
    <p:extLst>
      <p:ext uri="{BB962C8B-B14F-4D97-AF65-F5344CB8AC3E}">
        <p14:creationId xmlns:p14="http://schemas.microsoft.com/office/powerpoint/2010/main" xmlns="" val="81598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1"/>
            <a:ext cx="5486400" cy="425054"/>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p:cNvSpPr>
            <a:spLocks noGrp="1"/>
          </p:cNvSpPr>
          <p:nvPr>
            <p:ph type="dt" sz="half" idx="10"/>
          </p:nvPr>
        </p:nvSpPr>
        <p:spPr/>
        <p:txBody>
          <a:bodyPr/>
          <a:lstStyle>
            <a:lvl1pPr>
              <a:defRPr/>
            </a:lvl1pPr>
          </a:lstStyle>
          <a:p>
            <a:fld id="{8DF0816B-300D-614D-BCBD-74072DAA52F2}" type="datetime1">
              <a:rPr lang="it-IT" smtClean="0"/>
              <a:pPr/>
              <a:t>08/07/2022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55DE14CA-0703-074F-B452-05BF9209EF05}" type="slidenum">
              <a:rPr lang="it-IT"/>
              <a:pPr/>
              <a:t>‹N›</a:t>
            </a:fld>
            <a:endParaRPr lang="it-IT"/>
          </a:p>
        </p:txBody>
      </p:sp>
    </p:spTree>
    <p:extLst>
      <p:ext uri="{BB962C8B-B14F-4D97-AF65-F5344CB8AC3E}">
        <p14:creationId xmlns:p14="http://schemas.microsoft.com/office/powerpoint/2010/main" xmlns="" val="322827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it-IT"/>
              <a:t>Fare clic per modificare stile</a:t>
            </a:r>
          </a:p>
        </p:txBody>
      </p:sp>
      <p:sp>
        <p:nvSpPr>
          <p:cNvPr id="1027" name="Segnaposto testo 2"/>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4767264"/>
            <a:ext cx="2133600" cy="273844"/>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E43ED4EF-32B2-2641-A963-3F1BF8F5653E}" type="datetime1">
              <a:rPr lang="it-IT" smtClean="0"/>
              <a:pPr/>
              <a:t>08/07/2022</a:t>
            </a:fld>
            <a:endParaRPr lang="it-IT"/>
          </a:p>
        </p:txBody>
      </p:sp>
      <p:sp>
        <p:nvSpPr>
          <p:cNvPr id="5" name="Segnaposto piè di pagina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it-IT"/>
          </a:p>
        </p:txBody>
      </p:sp>
      <p:sp>
        <p:nvSpPr>
          <p:cNvPr id="6" name="Segnaposto numero diapositiva 5"/>
          <p:cNvSpPr>
            <a:spLocks noGrp="1"/>
          </p:cNvSpPr>
          <p:nvPr>
            <p:ph type="sldNum" sz="quarter" idx="4"/>
          </p:nvPr>
        </p:nvSpPr>
        <p:spPr>
          <a:xfrm>
            <a:off x="6553200" y="4767264"/>
            <a:ext cx="21336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99794ED-E921-5C45-94D1-18AF5FFAC8F3}"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zammumultimedia.it/competenza-testuale-strategie-di-attesa-e-comprensione-dei-testi-prof-massimo-palermo-mat-ita.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2F8B"/>
        </a:solidFill>
        <a:effectLst/>
      </p:bgPr>
    </p:bg>
    <p:spTree>
      <p:nvGrpSpPr>
        <p:cNvPr id="1" name=""/>
        <p:cNvGrpSpPr/>
        <p:nvPr/>
      </p:nvGrpSpPr>
      <p:grpSpPr>
        <a:xfrm>
          <a:off x="0" y="0"/>
          <a:ext cx="0" cy="0"/>
          <a:chOff x="0" y="0"/>
          <a:chExt cx="0" cy="0"/>
        </a:xfrm>
      </p:grpSpPr>
      <p:sp>
        <p:nvSpPr>
          <p:cNvPr id="2051" name="CasellaDiTesto 4"/>
          <p:cNvSpPr txBox="1">
            <a:spLocks noChangeArrowheads="1"/>
          </p:cNvSpPr>
          <p:nvPr/>
        </p:nvSpPr>
        <p:spPr bwMode="auto">
          <a:xfrm>
            <a:off x="700088" y="2704499"/>
            <a:ext cx="6451957"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eaLnBrk="1" hangingPunct="1"/>
            <a:r>
              <a:rPr lang="it-IT" sz="2800" dirty="0" smtClean="0">
                <a:solidFill>
                  <a:schemeClr val="bg1"/>
                </a:solidFill>
                <a:latin typeface="IBM Plex Sans Light" charset="0"/>
              </a:rPr>
              <a:t> La tipologia A</a:t>
            </a:r>
          </a:p>
          <a:p>
            <a:pPr algn="ctr" eaLnBrk="1" hangingPunct="1"/>
            <a:r>
              <a:rPr lang="it-IT" sz="1400" dirty="0" smtClean="0">
                <a:solidFill>
                  <a:schemeClr val="bg1"/>
                </a:solidFill>
                <a:latin typeface="IBM Plex Sans Light" charset="0"/>
              </a:rPr>
              <a:t>Lucia Olini, Associazione degli Italianisti – sezione didattica</a:t>
            </a:r>
            <a:endParaRPr lang="it-IT" sz="1400" dirty="0">
              <a:solidFill>
                <a:schemeClr val="bg1"/>
              </a:solidFill>
              <a:latin typeface="IBM Plex Sans Light" charset="0"/>
            </a:endParaRPr>
          </a:p>
        </p:txBody>
      </p:sp>
      <p:sp>
        <p:nvSpPr>
          <p:cNvPr id="2052" name="CasellaDiTesto 5"/>
          <p:cNvSpPr txBox="1">
            <a:spLocks noChangeArrowheads="1"/>
          </p:cNvSpPr>
          <p:nvPr/>
        </p:nvSpPr>
        <p:spPr bwMode="auto">
          <a:xfrm>
            <a:off x="700088" y="3895725"/>
            <a:ext cx="367506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endParaRPr lang="it-IT" sz="1800"/>
          </a:p>
        </p:txBody>
      </p:sp>
      <p:sp>
        <p:nvSpPr>
          <p:cNvPr id="2053" name="CasellaDiTesto 6"/>
          <p:cNvSpPr txBox="1">
            <a:spLocks noChangeArrowheads="1"/>
          </p:cNvSpPr>
          <p:nvPr/>
        </p:nvSpPr>
        <p:spPr bwMode="auto">
          <a:xfrm>
            <a:off x="531410" y="3864858"/>
            <a:ext cx="7828114"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it-IT" sz="2000" b="1" i="1" dirty="0"/>
              <a:t>La prima prova nel contesto del nuovo Esame di </a:t>
            </a:r>
            <a:r>
              <a:rPr lang="it-IT" sz="2000" b="1" i="1" dirty="0" smtClean="0"/>
              <a:t>Stato - </a:t>
            </a:r>
            <a:r>
              <a:rPr lang="it-IT" sz="2000" b="1" dirty="0" smtClean="0"/>
              <a:t>MIUR</a:t>
            </a:r>
            <a:endParaRPr lang="it-IT" sz="2000" dirty="0"/>
          </a:p>
        </p:txBody>
      </p:sp>
      <p:sp>
        <p:nvSpPr>
          <p:cNvPr id="2054" name="CasellaDiTesto 7"/>
          <p:cNvSpPr txBox="1">
            <a:spLocks noChangeArrowheads="1"/>
          </p:cNvSpPr>
          <p:nvPr/>
        </p:nvSpPr>
        <p:spPr bwMode="auto">
          <a:xfrm>
            <a:off x="536173" y="4186326"/>
            <a:ext cx="4135437"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endParaRPr lang="it-IT" sz="1400" dirty="0" smtClean="0">
              <a:solidFill>
                <a:schemeClr val="bg1"/>
              </a:solidFill>
              <a:latin typeface="IBM Plex Sans Light" charset="0"/>
            </a:endParaRPr>
          </a:p>
          <a:p>
            <a:pPr eaLnBrk="1" hangingPunct="1"/>
            <a:r>
              <a:rPr lang="it-IT" sz="1400" dirty="0" smtClean="0">
                <a:solidFill>
                  <a:schemeClr val="bg1"/>
                </a:solidFill>
                <a:latin typeface="IBM Plex Sans Light" charset="0"/>
              </a:rPr>
              <a:t>Fiera </a:t>
            </a:r>
            <a:r>
              <a:rPr lang="it-IT" sz="1400" dirty="0" err="1">
                <a:solidFill>
                  <a:schemeClr val="bg1"/>
                </a:solidFill>
                <a:latin typeface="IBM Plex Sans Light" charset="0"/>
              </a:rPr>
              <a:t>Didacta</a:t>
            </a:r>
            <a:r>
              <a:rPr lang="it-IT" sz="1400" dirty="0">
                <a:solidFill>
                  <a:schemeClr val="bg1"/>
                </a:solidFill>
                <a:latin typeface="IBM Plex Sans Light" charset="0"/>
              </a:rPr>
              <a:t> Italia, </a:t>
            </a:r>
            <a:r>
              <a:rPr lang="it-IT" sz="1400" dirty="0" smtClean="0">
                <a:solidFill>
                  <a:schemeClr val="bg1"/>
                </a:solidFill>
                <a:latin typeface="IBM Plex Sans Light" charset="0"/>
              </a:rPr>
              <a:t>9 ottobre </a:t>
            </a:r>
            <a:r>
              <a:rPr lang="it-IT" sz="1400" dirty="0">
                <a:solidFill>
                  <a:schemeClr val="bg1"/>
                </a:solidFill>
                <a:latin typeface="IBM Plex Sans Light" charset="0"/>
              </a:rPr>
              <a:t>2019</a:t>
            </a:r>
          </a:p>
        </p:txBody>
      </p:sp>
      <p:pic>
        <p:nvPicPr>
          <p:cNvPr id="8" name="Immagine 3"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50173" y="578722"/>
            <a:ext cx="2803423" cy="1838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EDE48F6A-EB91-C347-9EC1-471D8C1C3BA3}" type="slidenum">
              <a:rPr lang="it-IT" smtClean="0"/>
              <a:pPr/>
              <a:t>1</a:t>
            </a:fld>
            <a:endParaRPr lang="it-IT"/>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7695" y="0"/>
            <a:ext cx="1344786" cy="116586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RIASSUMERE, UNA COMPETENZA TRASVERSALE INDISPENSABILE</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10</a:t>
            </a:fld>
            <a:endParaRPr lang="it-IT"/>
          </a:p>
        </p:txBody>
      </p:sp>
      <p:sp>
        <p:nvSpPr>
          <p:cNvPr id="5" name="CasellaDiTesto 4"/>
          <p:cNvSpPr txBox="1"/>
          <p:nvPr/>
        </p:nvSpPr>
        <p:spPr>
          <a:xfrm>
            <a:off x="0" y="801504"/>
            <a:ext cx="9144000" cy="3970318"/>
          </a:xfrm>
          <a:prstGeom prst="rect">
            <a:avLst/>
          </a:prstGeom>
          <a:noFill/>
        </p:spPr>
        <p:txBody>
          <a:bodyPr wrap="square" rtlCol="0">
            <a:spAutoFit/>
          </a:bodyPr>
          <a:lstStyle/>
          <a:p>
            <a:pPr algn="just"/>
            <a:r>
              <a:rPr lang="it-IT" sz="2800" b="1" dirty="0" smtClean="0">
                <a:solidFill>
                  <a:srgbClr val="800000"/>
                </a:solidFill>
              </a:rPr>
              <a:t>Saper riassumere: competenza indispensabile sia nella comprensione che nella produzione.</a:t>
            </a:r>
          </a:p>
          <a:p>
            <a:pPr algn="just"/>
            <a:r>
              <a:rPr lang="it-IT" sz="2800" b="1" dirty="0" smtClean="0">
                <a:solidFill>
                  <a:srgbClr val="800000"/>
                </a:solidFill>
              </a:rPr>
              <a:t>Richiede una serie di operazioni alla base delle quali ci sono:</a:t>
            </a:r>
          </a:p>
          <a:p>
            <a:pPr marL="285750" indent="-285750" algn="just">
              <a:buFontTx/>
              <a:buChar char="-"/>
            </a:pPr>
            <a:r>
              <a:rPr lang="it-IT" sz="2800" b="1" dirty="0" smtClean="0">
                <a:solidFill>
                  <a:srgbClr val="800000"/>
                </a:solidFill>
              </a:rPr>
              <a:t>Lettura attenta</a:t>
            </a:r>
          </a:p>
          <a:p>
            <a:pPr marL="285750" indent="-285750" algn="just">
              <a:buFontTx/>
              <a:buChar char="-"/>
            </a:pPr>
            <a:r>
              <a:rPr lang="it-IT" sz="2800" b="1" dirty="0" smtClean="0">
                <a:solidFill>
                  <a:srgbClr val="800000"/>
                </a:solidFill>
              </a:rPr>
              <a:t>Eliminazione delle informazioni superflue</a:t>
            </a:r>
          </a:p>
          <a:p>
            <a:pPr marL="285750" indent="-285750" algn="just">
              <a:buFontTx/>
              <a:buChar char="-"/>
            </a:pPr>
            <a:r>
              <a:rPr lang="it-IT" sz="2800" b="1" dirty="0" smtClean="0">
                <a:solidFill>
                  <a:srgbClr val="800000"/>
                </a:solidFill>
              </a:rPr>
              <a:t>Ricostruzione della progressione tematica del testo nei contenuti essenziali</a:t>
            </a:r>
          </a:p>
          <a:p>
            <a:pPr marL="285750" indent="-285750" algn="just">
              <a:buFontTx/>
              <a:buChar char="-"/>
            </a:pPr>
            <a:r>
              <a:rPr lang="it-IT" sz="2800" b="1" dirty="0" err="1" smtClean="0">
                <a:solidFill>
                  <a:srgbClr val="800000"/>
                </a:solidFill>
              </a:rPr>
              <a:t>Ricodificazione</a:t>
            </a:r>
            <a:r>
              <a:rPr lang="it-IT" sz="2800" b="1" dirty="0" smtClean="0">
                <a:solidFill>
                  <a:srgbClr val="800000"/>
                </a:solidFill>
              </a:rPr>
              <a:t> e riscrittura del testo</a:t>
            </a:r>
          </a:p>
          <a:p>
            <a:pPr marL="285750" indent="-285750" algn="just">
              <a:buFontTx/>
              <a:buChar char="-"/>
            </a:pPr>
            <a:endParaRPr lang="it-IT" sz="2800" b="1" dirty="0">
              <a:solidFill>
                <a:srgbClr val="800000"/>
              </a:solidFill>
            </a:endParaRPr>
          </a:p>
        </p:txBody>
      </p:sp>
    </p:spTree>
    <p:extLst>
      <p:ext uri="{BB962C8B-B14F-4D97-AF65-F5344CB8AC3E}">
        <p14:creationId xmlns:p14="http://schemas.microsoft.com/office/powerpoint/2010/main" xmlns="" val="1197866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RIASSUMERE, UNA COMPETENZA TRASVERSALE INDISPENSABILE</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11</a:t>
            </a:fld>
            <a:endParaRPr lang="it-IT"/>
          </a:p>
        </p:txBody>
      </p:sp>
      <p:sp>
        <p:nvSpPr>
          <p:cNvPr id="3" name="CasellaDiTesto 2"/>
          <p:cNvSpPr txBox="1"/>
          <p:nvPr/>
        </p:nvSpPr>
        <p:spPr>
          <a:xfrm>
            <a:off x="192398" y="622366"/>
            <a:ext cx="8778100" cy="4031873"/>
          </a:xfrm>
          <a:prstGeom prst="rect">
            <a:avLst/>
          </a:prstGeom>
          <a:noFill/>
        </p:spPr>
        <p:txBody>
          <a:bodyPr wrap="square" rtlCol="0">
            <a:spAutoFit/>
          </a:bodyPr>
          <a:lstStyle/>
          <a:p>
            <a:pPr marL="0" indent="0">
              <a:buNone/>
            </a:pPr>
            <a:r>
              <a:rPr lang="it-IT" sz="2400" b="1" dirty="0"/>
              <a:t>[…] l’interpretazione globale di un testo non si produce quindi nel momento in cui i lettori/ascoltatori hanno interpretato tutte le frasi o proposizioni di esso, ma si sviluppa attraverso operazioni strategiche. Il lettore infatti comincia a fare congetture prudenti sui temi probabili di esso, sulla base dei segnali tematici indicati dallo scrittore, come il titolo, il riassunto iniziale, i riferimenti espliciti ai temi, ecc. e applica poi strategie effettive di compensazione per la deduzione del tema generale, sulla base della progressione tematica dal </a:t>
            </a:r>
            <a:r>
              <a:rPr lang="it-IT" sz="2400" b="1" i="1" dirty="0"/>
              <a:t>dato</a:t>
            </a:r>
            <a:r>
              <a:rPr lang="it-IT" sz="2400" b="1" dirty="0"/>
              <a:t> al </a:t>
            </a:r>
            <a:r>
              <a:rPr lang="it-IT" sz="2400" b="1" i="1" dirty="0"/>
              <a:t>nuovo</a:t>
            </a:r>
            <a:r>
              <a:rPr lang="it-IT" sz="2400" b="1" dirty="0"/>
              <a:t>, secondo un processo che gli psicologi definiscono </a:t>
            </a:r>
            <a:r>
              <a:rPr lang="it-IT" sz="2400" b="1" i="1" dirty="0" err="1"/>
              <a:t>processamento</a:t>
            </a:r>
            <a:r>
              <a:rPr lang="it-IT" sz="2400" b="1" i="1" dirty="0"/>
              <a:t> globale.</a:t>
            </a:r>
            <a:endParaRPr lang="it-IT" sz="2400" b="1" dirty="0"/>
          </a:p>
          <a:p>
            <a:r>
              <a:rPr lang="it-IT" sz="1600" b="1" dirty="0"/>
              <a:t>Ugo Cardinale, </a:t>
            </a:r>
            <a:r>
              <a:rPr lang="it-IT" sz="1600" b="1" i="1" dirty="0"/>
              <a:t>L’arte di riassumere. Introduzione alla scrittura breve</a:t>
            </a:r>
            <a:r>
              <a:rPr lang="it-IT" sz="1600" b="1" dirty="0"/>
              <a:t>, Bologna, Il Mulino,</a:t>
            </a:r>
            <a:r>
              <a:rPr lang="it-IT" sz="1600" b="1" dirty="0" smtClean="0"/>
              <a:t>2015, </a:t>
            </a:r>
            <a:r>
              <a:rPr lang="it-IT" sz="1600" b="1" dirty="0"/>
              <a:t>p. 23.</a:t>
            </a:r>
          </a:p>
        </p:txBody>
      </p:sp>
    </p:spTree>
    <p:extLst>
      <p:ext uri="{BB962C8B-B14F-4D97-AF65-F5344CB8AC3E}">
        <p14:creationId xmlns:p14="http://schemas.microsoft.com/office/powerpoint/2010/main" xmlns="" val="1651349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chemeClr val="bg1"/>
                </a:solidFill>
              </a:rPr>
              <a:t>TIPOLOGIA A</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12</a:t>
            </a:fld>
            <a:endParaRPr lang="it-IT"/>
          </a:p>
        </p:txBody>
      </p:sp>
      <p:sp>
        <p:nvSpPr>
          <p:cNvPr id="3" name="CasellaDiTesto 2"/>
          <p:cNvSpPr txBox="1"/>
          <p:nvPr/>
        </p:nvSpPr>
        <p:spPr>
          <a:xfrm>
            <a:off x="192398" y="900151"/>
            <a:ext cx="8778100" cy="2585323"/>
          </a:xfrm>
          <a:prstGeom prst="rect">
            <a:avLst/>
          </a:prstGeom>
          <a:noFill/>
        </p:spPr>
        <p:txBody>
          <a:bodyPr wrap="square" rtlCol="0">
            <a:spAutoFit/>
          </a:bodyPr>
          <a:lstStyle/>
          <a:p>
            <a:pPr marL="0" indent="0" algn="ctr">
              <a:buNone/>
            </a:pPr>
            <a:r>
              <a:rPr lang="it-IT" sz="2400" b="1" dirty="0">
                <a:solidFill>
                  <a:srgbClr val="800000"/>
                </a:solidFill>
              </a:rPr>
              <a:t>SALDARE LETTURA E SCRITTURA:</a:t>
            </a:r>
          </a:p>
          <a:p>
            <a:pPr marL="342900" indent="-342900" algn="just">
              <a:buFont typeface="Arial"/>
              <a:buChar char="•"/>
            </a:pPr>
            <a:r>
              <a:rPr lang="it-IT" sz="2400" b="1" dirty="0"/>
              <a:t>Stretta interrelazione tra prima e seconda </a:t>
            </a:r>
            <a:r>
              <a:rPr lang="it-IT" sz="2400" b="1" dirty="0" smtClean="0"/>
              <a:t>parte</a:t>
            </a:r>
            <a:endParaRPr lang="it-IT" sz="2400" b="1" dirty="0"/>
          </a:p>
          <a:p>
            <a:pPr marL="342900" indent="-342900" algn="just">
              <a:buFont typeface="Arial"/>
              <a:buChar char="•"/>
            </a:pPr>
            <a:r>
              <a:rPr lang="it-IT" sz="2400" b="1" dirty="0"/>
              <a:t>Scrivere testi a partire da testi </a:t>
            </a:r>
            <a:r>
              <a:rPr lang="it-IT" sz="2400" b="1" dirty="0" smtClean="0"/>
              <a:t>dati</a:t>
            </a:r>
            <a:endParaRPr lang="it-IT" sz="2400" b="1" dirty="0"/>
          </a:p>
          <a:p>
            <a:pPr marL="342900" indent="-342900" algn="just">
              <a:buFont typeface="Arial"/>
              <a:buChar char="•"/>
            </a:pPr>
            <a:r>
              <a:rPr lang="it-IT" sz="2400" b="1" dirty="0"/>
              <a:t>Leggere e comprendere, riassumere e </a:t>
            </a:r>
            <a:r>
              <a:rPr lang="it-IT" sz="2400" b="1" dirty="0" smtClean="0"/>
              <a:t>parafrasare</a:t>
            </a:r>
          </a:p>
          <a:p>
            <a:pPr marL="342900" indent="-342900" algn="just">
              <a:buFont typeface="Arial"/>
              <a:buChar char="•"/>
            </a:pPr>
            <a:r>
              <a:rPr lang="it-IT" sz="2400" b="1" dirty="0" smtClean="0"/>
              <a:t>Riscrivere</a:t>
            </a:r>
            <a:r>
              <a:rPr lang="it-IT" sz="2400" b="1" dirty="0"/>
              <a:t>?</a:t>
            </a:r>
          </a:p>
          <a:p>
            <a:pPr marL="342900" indent="-342900" algn="just">
              <a:buFont typeface="Arial"/>
              <a:buChar char="•"/>
            </a:pPr>
            <a:r>
              <a:rPr lang="it-IT" sz="2400" b="1" dirty="0"/>
              <a:t>Seconda parte: riflessione / commento / </a:t>
            </a:r>
            <a:r>
              <a:rPr lang="it-IT" sz="2400" b="1" dirty="0" smtClean="0"/>
              <a:t>interpretazione</a:t>
            </a:r>
            <a:endParaRPr lang="it-IT" sz="2400" b="1" dirty="0"/>
          </a:p>
          <a:p>
            <a:endParaRPr lang="it-IT" dirty="0"/>
          </a:p>
        </p:txBody>
      </p:sp>
    </p:spTree>
    <p:extLst>
      <p:ext uri="{BB962C8B-B14F-4D97-AF65-F5344CB8AC3E}">
        <p14:creationId xmlns:p14="http://schemas.microsoft.com/office/powerpoint/2010/main" xmlns="" val="3743862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Studiare la letteratura: QUESTIONI</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13</a:t>
            </a:fld>
            <a:endParaRPr lang="it-IT"/>
          </a:p>
        </p:txBody>
      </p:sp>
      <p:sp>
        <p:nvSpPr>
          <p:cNvPr id="3" name="CasellaDiTesto 2"/>
          <p:cNvSpPr txBox="1"/>
          <p:nvPr/>
        </p:nvSpPr>
        <p:spPr>
          <a:xfrm>
            <a:off x="345231" y="961805"/>
            <a:ext cx="8482821" cy="3108544"/>
          </a:xfrm>
          <a:prstGeom prst="rect">
            <a:avLst/>
          </a:prstGeom>
          <a:noFill/>
        </p:spPr>
        <p:txBody>
          <a:bodyPr wrap="square" rtlCol="0">
            <a:spAutoFit/>
          </a:bodyPr>
          <a:lstStyle/>
          <a:p>
            <a:pPr lvl="1">
              <a:buFont typeface="Wingdings" charset="2"/>
              <a:buChar char="q"/>
            </a:pPr>
            <a:r>
              <a:rPr lang="it-IT" sz="4000" b="1" dirty="0"/>
              <a:t>Come rivedere il curriculum di letteratura</a:t>
            </a:r>
          </a:p>
          <a:p>
            <a:pPr lvl="1">
              <a:buFont typeface="Wingdings" charset="2"/>
              <a:buChar char="q"/>
            </a:pPr>
            <a:r>
              <a:rPr lang="it-IT" sz="4000" b="1" dirty="0"/>
              <a:t>Che cosa significa scrivere a partire da un testo letterario</a:t>
            </a:r>
          </a:p>
          <a:p>
            <a:pPr marL="0" indent="0">
              <a:buNone/>
            </a:pPr>
            <a:endParaRPr lang="it-IT" dirty="0"/>
          </a:p>
          <a:p>
            <a:endParaRPr lang="it-IT" dirty="0"/>
          </a:p>
        </p:txBody>
      </p:sp>
      <p:sp>
        <p:nvSpPr>
          <p:cNvPr id="5" name="CasellaDiTesto 4"/>
          <p:cNvSpPr txBox="1"/>
          <p:nvPr/>
        </p:nvSpPr>
        <p:spPr>
          <a:xfrm>
            <a:off x="192398" y="3625266"/>
            <a:ext cx="8778100" cy="830997"/>
          </a:xfrm>
          <a:prstGeom prst="rect">
            <a:avLst/>
          </a:prstGeom>
          <a:noFill/>
        </p:spPr>
        <p:txBody>
          <a:bodyPr wrap="square" rtlCol="0">
            <a:spAutoFit/>
          </a:bodyPr>
          <a:lstStyle/>
          <a:p>
            <a:pPr algn="ctr"/>
            <a:r>
              <a:rPr lang="it-IT" sz="2400" b="1" dirty="0" smtClean="0">
                <a:solidFill>
                  <a:srgbClr val="800000"/>
                </a:solidFill>
              </a:rPr>
              <a:t>Nelle diapositive successive alcuni semplici spunti per riflettere su queste due questioni.</a:t>
            </a:r>
            <a:endParaRPr lang="it-IT" sz="2400" b="1" dirty="0">
              <a:solidFill>
                <a:srgbClr val="800000"/>
              </a:solidFill>
            </a:endParaRPr>
          </a:p>
        </p:txBody>
      </p:sp>
    </p:spTree>
    <p:extLst>
      <p:ext uri="{BB962C8B-B14F-4D97-AF65-F5344CB8AC3E}">
        <p14:creationId xmlns:p14="http://schemas.microsoft.com/office/powerpoint/2010/main" xmlns="" val="2047803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rgbClr val="FFFFFF"/>
                </a:solidFill>
              </a:rPr>
              <a:t>RIVEDERE IL CURRICULUM</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14</a:t>
            </a:fld>
            <a:endParaRPr lang="it-IT"/>
          </a:p>
        </p:txBody>
      </p:sp>
      <p:sp>
        <p:nvSpPr>
          <p:cNvPr id="3" name="CasellaDiTesto 2"/>
          <p:cNvSpPr txBox="1"/>
          <p:nvPr/>
        </p:nvSpPr>
        <p:spPr>
          <a:xfrm>
            <a:off x="192398" y="937144"/>
            <a:ext cx="8778100" cy="3816430"/>
          </a:xfrm>
          <a:prstGeom prst="rect">
            <a:avLst/>
          </a:prstGeom>
          <a:noFill/>
        </p:spPr>
        <p:txBody>
          <a:bodyPr wrap="square" rtlCol="0">
            <a:spAutoFit/>
          </a:bodyPr>
          <a:lstStyle/>
          <a:p>
            <a:pPr marL="514350" indent="-514350">
              <a:buAutoNum type="arabicPeriod"/>
            </a:pPr>
            <a:r>
              <a:rPr lang="it-IT" sz="2400" b="1" dirty="0">
                <a:solidFill>
                  <a:srgbClr val="800000"/>
                </a:solidFill>
              </a:rPr>
              <a:t>Dal museo all’esperienza</a:t>
            </a:r>
          </a:p>
          <a:p>
            <a:pPr marL="0" indent="0">
              <a:buNone/>
            </a:pPr>
            <a:r>
              <a:rPr lang="it-IT" sz="2400" b="1" dirty="0"/>
              <a:t>La centralità dei testi è un tratto costitutivo della fisionomia disciplinare dell’italiano. Ma la lettura non deve essere occasione di una riverenza al monumento: è indispensabile comunicare la vitalità delle opere. L’analisi dovrebbe sempre avere come filo rosso l’individuazione degli effetti (cognitivi, emotivi, etici) che quel testo può produrre su chi legge, del vibrare che sa trasmetterci. Il contatto dovrebbe essere scoperta delle “virtù” della letteratura.</a:t>
            </a:r>
          </a:p>
          <a:p>
            <a:pPr marL="0" indent="0">
              <a:buNone/>
            </a:pPr>
            <a:r>
              <a:rPr lang="it-IT" sz="1600" dirty="0"/>
              <a:t>B. Falcetto, </a:t>
            </a:r>
            <a:r>
              <a:rPr lang="it-IT" sz="1600" i="1" dirty="0"/>
              <a:t>Servono per vivere</a:t>
            </a:r>
            <a:r>
              <a:rPr lang="it-IT" sz="1600" dirty="0"/>
              <a:t>, in </a:t>
            </a:r>
            <a:r>
              <a:rPr lang="it-IT" sz="1600" i="1" dirty="0"/>
              <a:t>La didattica della letteratura nella scuola delle competenze</a:t>
            </a:r>
            <a:r>
              <a:rPr lang="it-IT" sz="1600" dirty="0"/>
              <a:t>, a c. di G. Langella, Edizioni ETS, Pisa 2014, pp. 55-56. </a:t>
            </a:r>
          </a:p>
          <a:p>
            <a:endParaRPr lang="it-IT" dirty="0"/>
          </a:p>
        </p:txBody>
      </p:sp>
    </p:spTree>
    <p:extLst>
      <p:ext uri="{BB962C8B-B14F-4D97-AF65-F5344CB8AC3E}">
        <p14:creationId xmlns:p14="http://schemas.microsoft.com/office/powerpoint/2010/main" xmlns="" val="3479417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rgbClr val="FFFFFF"/>
                </a:solidFill>
              </a:rPr>
              <a:t>RIVEDERE IL CURRICULUM</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15</a:t>
            </a:fld>
            <a:endParaRPr lang="it-IT"/>
          </a:p>
        </p:txBody>
      </p:sp>
      <p:sp>
        <p:nvSpPr>
          <p:cNvPr id="3" name="CasellaDiTesto 2"/>
          <p:cNvSpPr txBox="1"/>
          <p:nvPr/>
        </p:nvSpPr>
        <p:spPr>
          <a:xfrm>
            <a:off x="287045" y="937144"/>
            <a:ext cx="8778100" cy="3200876"/>
          </a:xfrm>
          <a:prstGeom prst="rect">
            <a:avLst/>
          </a:prstGeom>
          <a:noFill/>
        </p:spPr>
        <p:txBody>
          <a:bodyPr wrap="square" rtlCol="0">
            <a:spAutoFit/>
          </a:bodyPr>
          <a:lstStyle/>
          <a:p>
            <a:pPr marL="0" indent="0">
              <a:buNone/>
            </a:pPr>
            <a:r>
              <a:rPr lang="it-IT" sz="2800" b="1" dirty="0" smtClean="0">
                <a:solidFill>
                  <a:srgbClr val="800000"/>
                </a:solidFill>
              </a:rPr>
              <a:t>2. </a:t>
            </a:r>
            <a:r>
              <a:rPr lang="it-IT" sz="2800" b="1" dirty="0">
                <a:solidFill>
                  <a:srgbClr val="800000"/>
                </a:solidFill>
              </a:rPr>
              <a:t>Educazione letteraria ed educazione linguistica</a:t>
            </a:r>
          </a:p>
          <a:p>
            <a:pPr marL="0" indent="0">
              <a:buNone/>
            </a:pPr>
            <a:r>
              <a:rPr lang="it-IT" sz="2800" b="1" dirty="0"/>
              <a:t>L’atto della lettura non può in alcun caso prescindere, come è ovvio, dall’educazione linguistica. Molto semplicemente: senza educazione linguistica non si dà educazione letteraria. Si tratterà, però, negli ultimi cinque anni di studi, di graduare e di equilibrare i due momenti.</a:t>
            </a:r>
          </a:p>
          <a:p>
            <a:pPr marL="0" indent="0">
              <a:buNone/>
            </a:pPr>
            <a:r>
              <a:rPr lang="it-IT" sz="1600" dirty="0" err="1"/>
              <a:t>R</a:t>
            </a:r>
            <a:r>
              <a:rPr lang="it-IT" sz="1600" dirty="0"/>
              <a:t>. Luperini, </a:t>
            </a:r>
            <a:r>
              <a:rPr lang="it-IT" sz="1600" i="1" dirty="0"/>
              <a:t>Insegnare la letteratura oggi</a:t>
            </a:r>
            <a:r>
              <a:rPr lang="it-IT" sz="1600" dirty="0"/>
              <a:t>, Lecce, Manni, 2006</a:t>
            </a:r>
            <a:r>
              <a:rPr lang="it-IT" sz="1600" baseline="30000" dirty="0"/>
              <a:t>4</a:t>
            </a:r>
            <a:r>
              <a:rPr lang="it-IT" sz="1600" dirty="0"/>
              <a:t>, p. 54.</a:t>
            </a:r>
          </a:p>
          <a:p>
            <a:endParaRPr lang="it-IT" dirty="0"/>
          </a:p>
        </p:txBody>
      </p:sp>
    </p:spTree>
    <p:extLst>
      <p:ext uri="{BB962C8B-B14F-4D97-AF65-F5344CB8AC3E}">
        <p14:creationId xmlns:p14="http://schemas.microsoft.com/office/powerpoint/2010/main" xmlns="" val="363620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rgbClr val="FFFFFF"/>
                </a:solidFill>
              </a:rPr>
              <a:t>RIVEDERE IL CURRICULUM</a:t>
            </a: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16</a:t>
            </a:fld>
            <a:endParaRPr lang="it-IT"/>
          </a:p>
        </p:txBody>
      </p:sp>
      <p:sp>
        <p:nvSpPr>
          <p:cNvPr id="3" name="CasellaDiTesto 2"/>
          <p:cNvSpPr txBox="1"/>
          <p:nvPr/>
        </p:nvSpPr>
        <p:spPr>
          <a:xfrm>
            <a:off x="0" y="826166"/>
            <a:ext cx="9144000" cy="4031873"/>
          </a:xfrm>
          <a:prstGeom prst="rect">
            <a:avLst/>
          </a:prstGeom>
          <a:noFill/>
        </p:spPr>
        <p:txBody>
          <a:bodyPr wrap="square" rtlCol="0">
            <a:spAutoFit/>
          </a:bodyPr>
          <a:lstStyle/>
          <a:p>
            <a:pPr marL="0" indent="0">
              <a:buNone/>
            </a:pPr>
            <a:r>
              <a:rPr lang="it-IT" sz="2400" b="1" dirty="0">
                <a:solidFill>
                  <a:srgbClr val="800000"/>
                </a:solidFill>
              </a:rPr>
              <a:t>3. Storicizzare e attualizzare</a:t>
            </a:r>
          </a:p>
          <a:p>
            <a:pPr marL="0" indent="0">
              <a:buNone/>
            </a:pPr>
            <a:r>
              <a:rPr lang="it-IT" sz="2000" b="1" dirty="0"/>
              <a:t>Certamente, i Greci e i Romani sono simili a noi […] per il semplice motivo che […] abbiamo continuato per secoli a leggere i loro libri e a ispirarci a loro. Questo però non può autorizzarci a mettere in ombra quanto di diverso essi contemporaneamente presentano rispetto alla nostra cultura.</a:t>
            </a:r>
          </a:p>
          <a:p>
            <a:pPr marL="0" indent="0">
              <a:buNone/>
            </a:pPr>
            <a:r>
              <a:rPr lang="it-IT" sz="1600" dirty="0"/>
              <a:t>M </a:t>
            </a:r>
            <a:r>
              <a:rPr lang="it-IT" sz="1600" dirty="0" err="1"/>
              <a:t>Bettini</a:t>
            </a:r>
            <a:r>
              <a:rPr lang="it-IT" sz="1600" dirty="0"/>
              <a:t>, </a:t>
            </a:r>
            <a:r>
              <a:rPr lang="it-IT" sz="1600" i="1" dirty="0"/>
              <a:t>A che servono i Greci e i Romani?</a:t>
            </a:r>
            <a:r>
              <a:rPr lang="it-IT" sz="1600" dirty="0"/>
              <a:t>, Torino, Einaudi, 2017, pp. 84-85</a:t>
            </a:r>
            <a:r>
              <a:rPr lang="it-IT" sz="1600" dirty="0" smtClean="0"/>
              <a:t>.</a:t>
            </a:r>
          </a:p>
          <a:p>
            <a:pPr marL="0" indent="0">
              <a:buNone/>
            </a:pPr>
            <a:endParaRPr lang="it-IT" sz="2000" dirty="0"/>
          </a:p>
          <a:p>
            <a:pPr marL="0" indent="0">
              <a:buNone/>
            </a:pPr>
            <a:r>
              <a:rPr lang="it-IT" sz="2000" b="1" dirty="0"/>
              <a:t>[…] quella perpetua invocazione e ridefinizione del “classico” null’altro è stata ed è che un incessante ricercare i nostri antenati, che per definizione sono lontani da noi e per definizione ci appartengono; che ci hanno generato e che noi generiamo e </a:t>
            </a:r>
            <a:r>
              <a:rPr lang="it-IT" sz="2000" b="1" dirty="0" err="1"/>
              <a:t>ri</a:t>
            </a:r>
            <a:r>
              <a:rPr lang="it-IT" sz="2000" b="1" dirty="0"/>
              <a:t>-generiamo ogni volta che li evochiamo nel presente e per il presente. </a:t>
            </a:r>
          </a:p>
          <a:p>
            <a:pPr marL="0" indent="0">
              <a:buNone/>
            </a:pPr>
            <a:r>
              <a:rPr lang="it-IT" sz="1600" dirty="0"/>
              <a:t>S. </a:t>
            </a:r>
            <a:r>
              <a:rPr lang="it-IT" sz="1600" dirty="0" err="1"/>
              <a:t>Settis</a:t>
            </a:r>
            <a:r>
              <a:rPr lang="it-IT" sz="1600" dirty="0"/>
              <a:t>, </a:t>
            </a:r>
            <a:r>
              <a:rPr lang="it-IT" sz="1600" i="1" dirty="0"/>
              <a:t>Futuro del classico</a:t>
            </a:r>
            <a:r>
              <a:rPr lang="it-IT" sz="1600" dirty="0"/>
              <a:t>, Torino, Einaudi, 2004, p. 114.</a:t>
            </a:r>
          </a:p>
          <a:p>
            <a:endParaRPr lang="it-IT" sz="1600" dirty="0"/>
          </a:p>
        </p:txBody>
      </p:sp>
    </p:spTree>
    <p:extLst>
      <p:ext uri="{BB962C8B-B14F-4D97-AF65-F5344CB8AC3E}">
        <p14:creationId xmlns:p14="http://schemas.microsoft.com/office/powerpoint/2010/main" xmlns="" val="262303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SCRIVERE A PARTIRE DA UN TESTO LETTERARIO.</a:t>
            </a:r>
          </a:p>
          <a:p>
            <a:pPr algn="ctr" eaLnBrk="1" fontAlgn="auto" hangingPunct="1">
              <a:spcBef>
                <a:spcPts val="0"/>
              </a:spcBef>
              <a:spcAft>
                <a:spcPts val="0"/>
              </a:spcAft>
              <a:defRPr/>
            </a:pPr>
            <a:r>
              <a:rPr lang="it-IT" b="1" dirty="0" smtClean="0">
                <a:solidFill>
                  <a:schemeClr val="bg1"/>
                </a:solidFill>
              </a:rPr>
              <a:t>GLI </a:t>
            </a:r>
            <a:r>
              <a:rPr lang="it-IT" b="1" dirty="0">
                <a:solidFill>
                  <a:schemeClr val="bg1"/>
                </a:solidFill>
              </a:rPr>
              <a:t>INDISTINTI </a:t>
            </a:r>
            <a:r>
              <a:rPr lang="it-IT" b="1" dirty="0" smtClean="0">
                <a:solidFill>
                  <a:schemeClr val="bg1"/>
                </a:solidFill>
              </a:rPr>
              <a:t>CONFINI. Quando </a:t>
            </a:r>
            <a:r>
              <a:rPr lang="it-IT" b="1" dirty="0">
                <a:solidFill>
                  <a:schemeClr val="bg1"/>
                </a:solidFill>
              </a:rPr>
              <a:t>lo scrittore argomenta</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17</a:t>
            </a:fld>
            <a:endParaRPr lang="it-IT"/>
          </a:p>
        </p:txBody>
      </p:sp>
      <p:sp>
        <p:nvSpPr>
          <p:cNvPr id="3" name="CasellaDiTesto 2"/>
          <p:cNvSpPr txBox="1"/>
          <p:nvPr/>
        </p:nvSpPr>
        <p:spPr>
          <a:xfrm>
            <a:off x="192398" y="887820"/>
            <a:ext cx="8778100" cy="4001096"/>
          </a:xfrm>
          <a:prstGeom prst="rect">
            <a:avLst/>
          </a:prstGeom>
          <a:noFill/>
        </p:spPr>
        <p:txBody>
          <a:bodyPr wrap="square" rtlCol="0">
            <a:spAutoFit/>
          </a:bodyPr>
          <a:lstStyle/>
          <a:p>
            <a:pPr marL="0" indent="0">
              <a:buNone/>
            </a:pPr>
            <a:r>
              <a:rPr lang="it-IT" sz="2000" b="1" dirty="0"/>
              <a:t>L’Assistente mi guardava con occhio divertito e vagamente ironico: meglio non fare che fare, meglio meditare che agire, meglio la sua astrofisica, soglia dell’Inconoscibile, che la mia chimica impastata di puzze, scoppi e piccoli misteri futili. Io pensavo ad un’altra morale, più terrena e concreta, e credo che ogni chimico militante la potrà confermare: che occorre diffidare del quasi-uguale (il sodio è quasi uguale al potassio: ma col sodio non sarebbe successo nulla), del praticamente identico, del pressappoco, dell’oppure, di tutti i surrogati e di tutti i </a:t>
            </a:r>
            <a:r>
              <a:rPr lang="it-IT" sz="2000" b="1" dirty="0" err="1"/>
              <a:t>rppezzi</a:t>
            </a:r>
            <a:r>
              <a:rPr lang="it-IT" sz="2000" b="1" dirty="0"/>
              <a:t>. Le differenze possono essere piccole, ma portare a conseguenze radicalmente diverse, come gli aghi degli scambi; il mestiere del chimico consiste in buona parte nel guardarsi da queste differenze, nel conoscerle da vicino, nel prevederne gli effetti. Non solo il mestiere del chimico.</a:t>
            </a:r>
          </a:p>
          <a:p>
            <a:pPr marL="0" indent="0">
              <a:buNone/>
            </a:pPr>
            <a:r>
              <a:rPr lang="it-IT" sz="1600" dirty="0"/>
              <a:t>P. Levi, </a:t>
            </a:r>
            <a:r>
              <a:rPr lang="it-IT" sz="1600" i="1" dirty="0"/>
              <a:t>Potassio</a:t>
            </a:r>
            <a:r>
              <a:rPr lang="it-IT" sz="1600" dirty="0"/>
              <a:t>, in Id., </a:t>
            </a:r>
            <a:r>
              <a:rPr lang="it-IT" sz="1600" i="1" dirty="0"/>
              <a:t>Il sistema periodico</a:t>
            </a:r>
            <a:r>
              <a:rPr lang="it-IT" sz="1600" dirty="0"/>
              <a:t>, Torino Einaudi 1994 (1975</a:t>
            </a:r>
            <a:r>
              <a:rPr lang="it-IT" sz="1600" baseline="30000" dirty="0"/>
              <a:t>1</a:t>
            </a:r>
            <a:r>
              <a:rPr lang="it-IT" sz="1600" dirty="0"/>
              <a:t>), pp. 62-63.</a:t>
            </a:r>
          </a:p>
          <a:p>
            <a:pPr marL="0" indent="0">
              <a:buNone/>
            </a:pPr>
            <a:endParaRPr lang="it-IT" dirty="0"/>
          </a:p>
        </p:txBody>
      </p:sp>
    </p:spTree>
    <p:extLst>
      <p:ext uri="{BB962C8B-B14F-4D97-AF65-F5344CB8AC3E}">
        <p14:creationId xmlns:p14="http://schemas.microsoft.com/office/powerpoint/2010/main" xmlns="" val="406301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DUE ESEMPI DI ANALISI DEL TESTO</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18</a:t>
            </a:fld>
            <a:endParaRPr lang="it-IT"/>
          </a:p>
        </p:txBody>
      </p:sp>
      <p:sp>
        <p:nvSpPr>
          <p:cNvPr id="3" name="CasellaDiTesto 2"/>
          <p:cNvSpPr txBox="1"/>
          <p:nvPr/>
        </p:nvSpPr>
        <p:spPr>
          <a:xfrm>
            <a:off x="192398" y="789173"/>
            <a:ext cx="8778100" cy="2585323"/>
          </a:xfrm>
          <a:prstGeom prst="rect">
            <a:avLst/>
          </a:prstGeom>
          <a:noFill/>
        </p:spPr>
        <p:txBody>
          <a:bodyPr wrap="square" rtlCol="0">
            <a:spAutoFit/>
          </a:bodyPr>
          <a:lstStyle/>
          <a:p>
            <a:pPr marL="0" indent="0">
              <a:buNone/>
            </a:pPr>
            <a:r>
              <a:rPr lang="it-IT" sz="2400" b="1" dirty="0" smtClean="0">
                <a:solidFill>
                  <a:srgbClr val="800000"/>
                </a:solidFill>
              </a:rPr>
              <a:t>Il primo esempio propone un sonetto del Petrarca, dunque un testo “canonico”; il secondo un passo di un romanzo della scrittrice Laura Pariani, dunque un testo che appartiene a un possibile itinerario di letture che integrino il percorso curriculare. </a:t>
            </a:r>
          </a:p>
          <a:p>
            <a:pPr marL="0" indent="0">
              <a:buNone/>
            </a:pPr>
            <a:r>
              <a:rPr lang="it-IT" sz="2400" b="1" dirty="0" smtClean="0">
                <a:solidFill>
                  <a:srgbClr val="800000"/>
                </a:solidFill>
              </a:rPr>
              <a:t>Nelle consegne relative al testo del Petrarca vengono evidenziate per ogni domanda le competenze indicate nel QDR</a:t>
            </a:r>
            <a:endParaRPr lang="it-IT" sz="2400" dirty="0">
              <a:solidFill>
                <a:srgbClr val="800000"/>
              </a:solidFill>
            </a:endParaRPr>
          </a:p>
          <a:p>
            <a:pPr marL="0" indent="0">
              <a:buNone/>
            </a:pPr>
            <a:endParaRPr lang="it-IT" dirty="0"/>
          </a:p>
        </p:txBody>
      </p:sp>
    </p:spTree>
    <p:extLst>
      <p:ext uri="{BB962C8B-B14F-4D97-AF65-F5344CB8AC3E}">
        <p14:creationId xmlns:p14="http://schemas.microsoft.com/office/powerpoint/2010/main" xmlns="" val="3048945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ANALISI DEL TESTO Petrarca</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19</a:t>
            </a:fld>
            <a:endParaRPr lang="it-IT"/>
          </a:p>
        </p:txBody>
      </p:sp>
      <p:graphicFrame>
        <p:nvGraphicFramePr>
          <p:cNvPr id="9" name="Tabella 8"/>
          <p:cNvGraphicFramePr>
            <a:graphicFrameLocks noGrp="1"/>
          </p:cNvGraphicFramePr>
          <p:nvPr>
            <p:extLst>
              <p:ext uri="{D42A27DB-BD31-4B8C-83A1-F6EECF244321}">
                <p14:modId xmlns:p14="http://schemas.microsoft.com/office/powerpoint/2010/main" xmlns="" val="4107765821"/>
              </p:ext>
            </p:extLst>
          </p:nvPr>
        </p:nvGraphicFramePr>
        <p:xfrm>
          <a:off x="379908" y="1109664"/>
          <a:ext cx="8306892" cy="2834640"/>
        </p:xfrm>
        <a:graphic>
          <a:graphicData uri="http://schemas.openxmlformats.org/drawingml/2006/table">
            <a:tbl>
              <a:tblPr firstRow="1" bandRow="1">
                <a:tableStyleId>{5C22544A-7EE6-4342-B048-85BDC9FD1C3A}</a:tableStyleId>
              </a:tblPr>
              <a:tblGrid>
                <a:gridCol w="4058777"/>
                <a:gridCol w="4248115"/>
              </a:tblGrid>
              <a:tr h="370840">
                <a:tc>
                  <a:txBody>
                    <a:bodyPr/>
                    <a:lstStyle/>
                    <a:p>
                      <a:r>
                        <a:rPr lang="it-IT" sz="1800" b="1" kern="1200" dirty="0" smtClean="0">
                          <a:solidFill>
                            <a:schemeClr val="lt1"/>
                          </a:solidFill>
                          <a:effectLst/>
                          <a:latin typeface="+mn-lt"/>
                          <a:ea typeface="+mn-ea"/>
                          <a:cs typeface="+mn-cs"/>
                        </a:rPr>
                        <a:t>Vago </a:t>
                      </a:r>
                      <a:r>
                        <a:rPr lang="it-IT" sz="1800" b="1" kern="1200" dirty="0" err="1" smtClean="0">
                          <a:solidFill>
                            <a:schemeClr val="lt1"/>
                          </a:solidFill>
                          <a:effectLst/>
                          <a:latin typeface="+mn-lt"/>
                          <a:ea typeface="+mn-ea"/>
                          <a:cs typeface="+mn-cs"/>
                        </a:rPr>
                        <a:t>augelletto</a:t>
                      </a:r>
                      <a:r>
                        <a:rPr lang="it-IT" sz="1800" b="1" kern="1200" dirty="0" smtClean="0">
                          <a:solidFill>
                            <a:schemeClr val="lt1"/>
                          </a:solidFill>
                          <a:effectLst/>
                          <a:latin typeface="+mn-lt"/>
                          <a:ea typeface="+mn-ea"/>
                          <a:cs typeface="+mn-cs"/>
                        </a:rPr>
                        <a:t> che cantando vai,</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over piangendo, il tuo tempo passato,</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vedendoti la notte e 'l verno a lato</a:t>
                      </a:r>
                      <a:r>
                        <a:rPr lang="it-IT" sz="1800" b="1" kern="1200" baseline="30000" dirty="0" smtClean="0">
                          <a:solidFill>
                            <a:schemeClr val="lt1"/>
                          </a:solidFill>
                          <a:effectLst/>
                          <a:latin typeface="+mn-lt"/>
                          <a:ea typeface="+mn-ea"/>
                          <a:cs typeface="+mn-cs"/>
                        </a:rPr>
                        <a:t>1 </a:t>
                      </a:r>
                    </a:p>
                    <a:p>
                      <a:r>
                        <a:rPr lang="it-IT" sz="1800" b="1" kern="1200" dirty="0" smtClean="0">
                          <a:solidFill>
                            <a:schemeClr val="lt1"/>
                          </a:solidFill>
                          <a:effectLst/>
                          <a:latin typeface="+mn-lt"/>
                          <a:ea typeface="+mn-ea"/>
                          <a:cs typeface="+mn-cs"/>
                        </a:rPr>
                        <a:t>e 'l </a:t>
                      </a:r>
                      <a:r>
                        <a:rPr lang="it-IT" sz="1800" b="1" kern="1200" dirty="0" err="1" smtClean="0">
                          <a:solidFill>
                            <a:schemeClr val="lt1"/>
                          </a:solidFill>
                          <a:effectLst/>
                          <a:latin typeface="+mn-lt"/>
                          <a:ea typeface="+mn-ea"/>
                          <a:cs typeface="+mn-cs"/>
                        </a:rPr>
                        <a:t>dí</a:t>
                      </a:r>
                      <a:r>
                        <a:rPr lang="it-IT" sz="1800" b="1" kern="1200" dirty="0" smtClean="0">
                          <a:solidFill>
                            <a:schemeClr val="lt1"/>
                          </a:solidFill>
                          <a:effectLst/>
                          <a:latin typeface="+mn-lt"/>
                          <a:ea typeface="+mn-ea"/>
                          <a:cs typeface="+mn-cs"/>
                        </a:rPr>
                        <a:t> dopo</a:t>
                      </a:r>
                      <a:r>
                        <a:rPr lang="it-IT" sz="1800" b="1" kern="1200" baseline="30000" dirty="0" smtClean="0">
                          <a:solidFill>
                            <a:schemeClr val="lt1"/>
                          </a:solidFill>
                          <a:effectLst/>
                          <a:latin typeface="+mn-lt"/>
                          <a:ea typeface="+mn-ea"/>
                          <a:cs typeface="+mn-cs"/>
                        </a:rPr>
                        <a:t>2</a:t>
                      </a:r>
                      <a:r>
                        <a:rPr lang="it-IT" sz="1800" b="1" kern="1200" dirty="0" smtClean="0">
                          <a:solidFill>
                            <a:schemeClr val="lt1"/>
                          </a:solidFill>
                          <a:effectLst/>
                          <a:latin typeface="+mn-lt"/>
                          <a:ea typeface="+mn-ea"/>
                          <a:cs typeface="+mn-cs"/>
                        </a:rPr>
                        <a:t> le spalle e i mesi gai,</a:t>
                      </a:r>
                    </a:p>
                    <a:p>
                      <a:r>
                        <a:rPr lang="it-IT" sz="1800" b="1" kern="1200" dirty="0" smtClean="0">
                          <a:solidFill>
                            <a:schemeClr val="lt1"/>
                          </a:solidFill>
                          <a:effectLst/>
                          <a:latin typeface="+mn-lt"/>
                          <a:ea typeface="+mn-ea"/>
                          <a:cs typeface="+mn-cs"/>
                        </a:rPr>
                        <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se, come i tuoi gravosi affanni sai,</a:t>
                      </a:r>
                      <a:br>
                        <a:rPr lang="it-IT" sz="1800" b="1" kern="1200" dirty="0" smtClean="0">
                          <a:solidFill>
                            <a:schemeClr val="lt1"/>
                          </a:solidFill>
                          <a:effectLst/>
                          <a:latin typeface="+mn-lt"/>
                          <a:ea typeface="+mn-ea"/>
                          <a:cs typeface="+mn-cs"/>
                        </a:rPr>
                      </a:br>
                      <a:r>
                        <a:rPr lang="it-IT" sz="1800" b="1" kern="1200" dirty="0" err="1" smtClean="0">
                          <a:solidFill>
                            <a:schemeClr val="lt1"/>
                          </a:solidFill>
                          <a:effectLst/>
                          <a:latin typeface="+mn-lt"/>
                          <a:ea typeface="+mn-ea"/>
                          <a:cs typeface="+mn-cs"/>
                        </a:rPr>
                        <a:t>cosí</a:t>
                      </a:r>
                      <a:r>
                        <a:rPr lang="it-IT" sz="1800" b="1" kern="1200" dirty="0" smtClean="0">
                          <a:solidFill>
                            <a:schemeClr val="lt1"/>
                          </a:solidFill>
                          <a:effectLst/>
                          <a:latin typeface="+mn-lt"/>
                          <a:ea typeface="+mn-ea"/>
                          <a:cs typeface="+mn-cs"/>
                        </a:rPr>
                        <a:t> sapessi il mio simile stato,</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verresti in grembo a questo sconsolato</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a partir seco</a:t>
                      </a:r>
                      <a:r>
                        <a:rPr lang="it-IT" sz="1800" b="1" kern="1200" baseline="30000" dirty="0" smtClean="0">
                          <a:solidFill>
                            <a:schemeClr val="lt1"/>
                          </a:solidFill>
                          <a:effectLst/>
                          <a:latin typeface="+mn-lt"/>
                          <a:ea typeface="+mn-ea"/>
                          <a:cs typeface="+mn-cs"/>
                        </a:rPr>
                        <a:t>3</a:t>
                      </a:r>
                      <a:r>
                        <a:rPr lang="it-IT" sz="1800" b="1" kern="1200" dirty="0" smtClean="0">
                          <a:solidFill>
                            <a:schemeClr val="lt1"/>
                          </a:solidFill>
                          <a:effectLst/>
                          <a:latin typeface="+mn-lt"/>
                          <a:ea typeface="+mn-ea"/>
                          <a:cs typeface="+mn-cs"/>
                        </a:rPr>
                        <a:t> i dolorosi guai.</a:t>
                      </a:r>
                    </a:p>
                    <a:p>
                      <a:endParaRPr lang="it-IT" dirty="0"/>
                    </a:p>
                  </a:txBody>
                  <a:tcPr/>
                </a:tc>
                <a:tc>
                  <a:txBody>
                    <a:bodyPr/>
                    <a:lstStyle/>
                    <a:p>
                      <a:r>
                        <a:rPr lang="it-IT" sz="1800" b="1" kern="1200" dirty="0" smtClean="0">
                          <a:solidFill>
                            <a:schemeClr val="lt1"/>
                          </a:solidFill>
                          <a:effectLst/>
                          <a:latin typeface="+mn-lt"/>
                          <a:ea typeface="+mn-ea"/>
                          <a:cs typeface="+mn-cs"/>
                        </a:rPr>
                        <a:t>I' non so se le parti</a:t>
                      </a:r>
                      <a:r>
                        <a:rPr lang="it-IT" sz="1800" b="1" kern="1200" baseline="30000" dirty="0" smtClean="0">
                          <a:solidFill>
                            <a:schemeClr val="lt1"/>
                          </a:solidFill>
                          <a:effectLst/>
                          <a:latin typeface="+mn-lt"/>
                          <a:ea typeface="+mn-ea"/>
                          <a:cs typeface="+mn-cs"/>
                        </a:rPr>
                        <a:t>4</a:t>
                      </a:r>
                      <a:r>
                        <a:rPr lang="it-IT" sz="1800" b="1" kern="1200" dirty="0" smtClean="0">
                          <a:solidFill>
                            <a:schemeClr val="lt1"/>
                          </a:solidFill>
                          <a:effectLst/>
                          <a:latin typeface="+mn-lt"/>
                          <a:ea typeface="+mn-ea"/>
                          <a:cs typeface="+mn-cs"/>
                        </a:rPr>
                        <a:t> </a:t>
                      </a:r>
                      <a:r>
                        <a:rPr lang="it-IT" sz="1800" b="1" kern="1200" dirty="0" err="1" smtClean="0">
                          <a:solidFill>
                            <a:schemeClr val="lt1"/>
                          </a:solidFill>
                          <a:effectLst/>
                          <a:latin typeface="+mn-lt"/>
                          <a:ea typeface="+mn-ea"/>
                          <a:cs typeface="+mn-cs"/>
                        </a:rPr>
                        <a:t>sarian</a:t>
                      </a:r>
                      <a:r>
                        <a:rPr lang="it-IT" sz="1800" b="1" kern="1200" dirty="0" smtClean="0">
                          <a:solidFill>
                            <a:schemeClr val="lt1"/>
                          </a:solidFill>
                          <a:effectLst/>
                          <a:latin typeface="+mn-lt"/>
                          <a:ea typeface="+mn-ea"/>
                          <a:cs typeface="+mn-cs"/>
                        </a:rPr>
                        <a:t> pari,</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ché quella cui tu piangi è forse in vita,</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di ch'a me</a:t>
                      </a:r>
                      <a:r>
                        <a:rPr lang="it-IT" sz="1800" b="1" kern="1200" baseline="30000" dirty="0" smtClean="0">
                          <a:solidFill>
                            <a:schemeClr val="lt1"/>
                          </a:solidFill>
                          <a:effectLst/>
                          <a:latin typeface="+mn-lt"/>
                          <a:ea typeface="+mn-ea"/>
                          <a:cs typeface="+mn-cs"/>
                        </a:rPr>
                        <a:t>5</a:t>
                      </a:r>
                      <a:r>
                        <a:rPr lang="it-IT" sz="1800" b="1" kern="1200" dirty="0" smtClean="0">
                          <a:solidFill>
                            <a:schemeClr val="lt1"/>
                          </a:solidFill>
                          <a:effectLst/>
                          <a:latin typeface="+mn-lt"/>
                          <a:ea typeface="+mn-ea"/>
                          <a:cs typeface="+mn-cs"/>
                        </a:rPr>
                        <a:t> Morte e 'l ciel son tanto avari;</a:t>
                      </a:r>
                    </a:p>
                    <a:p>
                      <a:r>
                        <a:rPr lang="it-IT" sz="1800" b="1" kern="1200" dirty="0" smtClean="0">
                          <a:solidFill>
                            <a:schemeClr val="lt1"/>
                          </a:solidFill>
                          <a:effectLst/>
                          <a:latin typeface="+mn-lt"/>
                          <a:ea typeface="+mn-ea"/>
                          <a:cs typeface="+mn-cs"/>
                        </a:rPr>
                        <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ma la stagione et l'ora men gradita,</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col membrar de' dolci anni et de li amari.</a:t>
                      </a:r>
                      <a:br>
                        <a:rPr lang="it-IT" sz="1800" b="1" kern="1200" dirty="0" smtClean="0">
                          <a:solidFill>
                            <a:schemeClr val="lt1"/>
                          </a:solidFill>
                          <a:effectLst/>
                          <a:latin typeface="+mn-lt"/>
                          <a:ea typeface="+mn-ea"/>
                          <a:cs typeface="+mn-cs"/>
                        </a:rPr>
                      </a:br>
                      <a:r>
                        <a:rPr lang="it-IT" sz="1800" b="1" kern="1200" dirty="0" smtClean="0">
                          <a:solidFill>
                            <a:schemeClr val="lt1"/>
                          </a:solidFill>
                          <a:effectLst/>
                          <a:latin typeface="+mn-lt"/>
                          <a:ea typeface="+mn-ea"/>
                          <a:cs typeface="+mn-cs"/>
                        </a:rPr>
                        <a:t>a parlar teco con pietà m'invita.</a:t>
                      </a:r>
                    </a:p>
                  </a:txBody>
                  <a:tcPr/>
                </a:tc>
              </a:tr>
            </a:tbl>
          </a:graphicData>
        </a:graphic>
      </p:graphicFrame>
      <p:sp>
        <p:nvSpPr>
          <p:cNvPr id="10" name="Rettangolo 9"/>
          <p:cNvSpPr/>
          <p:nvPr/>
        </p:nvSpPr>
        <p:spPr>
          <a:xfrm>
            <a:off x="313251" y="655274"/>
            <a:ext cx="4572000" cy="646331"/>
          </a:xfrm>
          <a:prstGeom prst="rect">
            <a:avLst/>
          </a:prstGeom>
        </p:spPr>
        <p:txBody>
          <a:bodyPr>
            <a:spAutoFit/>
          </a:bodyPr>
          <a:lstStyle/>
          <a:p>
            <a:r>
              <a:rPr lang="it-IT" b="1" dirty="0"/>
              <a:t>CCCLIII   </a:t>
            </a:r>
            <a:r>
              <a:rPr lang="it-IT" b="1" i="1" dirty="0"/>
              <a:t>Vago </a:t>
            </a:r>
            <a:r>
              <a:rPr lang="it-IT" b="1" i="1" dirty="0" err="1"/>
              <a:t>augelletto</a:t>
            </a:r>
            <a:r>
              <a:rPr lang="it-IT" b="1" i="1" dirty="0"/>
              <a:t> che cantando vai</a:t>
            </a:r>
            <a:br>
              <a:rPr lang="it-IT" b="1" i="1" dirty="0"/>
            </a:br>
            <a:endParaRPr lang="it-IT" dirty="0"/>
          </a:p>
        </p:txBody>
      </p:sp>
      <p:sp>
        <p:nvSpPr>
          <p:cNvPr id="11" name="CasellaDiTesto 10"/>
          <p:cNvSpPr txBox="1"/>
          <p:nvPr/>
        </p:nvSpPr>
        <p:spPr>
          <a:xfrm>
            <a:off x="310939" y="4018289"/>
            <a:ext cx="8657247" cy="646331"/>
          </a:xfrm>
          <a:prstGeom prst="rect">
            <a:avLst/>
          </a:prstGeom>
          <a:noFill/>
        </p:spPr>
        <p:txBody>
          <a:bodyPr wrap="square" rtlCol="0">
            <a:spAutoFit/>
          </a:bodyPr>
          <a:lstStyle/>
          <a:p>
            <a:r>
              <a:rPr lang="it-IT" sz="1200" dirty="0" smtClean="0"/>
              <a:t>NOTE:</a:t>
            </a:r>
            <a:endParaRPr lang="it-IT" sz="1200" dirty="0"/>
          </a:p>
          <a:p>
            <a:r>
              <a:rPr lang="it-IT" sz="1200" baseline="30000" dirty="0" smtClean="0"/>
              <a:t>1</a:t>
            </a:r>
            <a:r>
              <a:rPr lang="it-IT" sz="1200" dirty="0" smtClean="0"/>
              <a:t> </a:t>
            </a:r>
            <a:r>
              <a:rPr lang="it-IT" sz="1200" i="1" dirty="0" smtClean="0"/>
              <a:t>a lato</a:t>
            </a:r>
            <a:r>
              <a:rPr lang="it-IT" sz="1200" dirty="0" smtClean="0"/>
              <a:t>: a fianco, vicini; </a:t>
            </a:r>
            <a:r>
              <a:rPr lang="it-IT" sz="1200" baseline="30000" dirty="0" smtClean="0"/>
              <a:t>2</a:t>
            </a:r>
            <a:r>
              <a:rPr lang="it-IT" sz="1200" dirty="0" smtClean="0"/>
              <a:t> </a:t>
            </a:r>
            <a:r>
              <a:rPr lang="it-IT" sz="1200" i="1" dirty="0" smtClean="0"/>
              <a:t>dopo</a:t>
            </a:r>
            <a:r>
              <a:rPr lang="it-IT" sz="1200" dirty="0" smtClean="0"/>
              <a:t>: dietro; </a:t>
            </a:r>
            <a:r>
              <a:rPr lang="it-IT" sz="1200" baseline="30000" dirty="0" smtClean="0"/>
              <a:t>3</a:t>
            </a:r>
            <a:r>
              <a:rPr lang="it-IT" sz="1200" dirty="0" smtClean="0"/>
              <a:t> </a:t>
            </a:r>
            <a:r>
              <a:rPr lang="it-IT" sz="1200" i="1" dirty="0" smtClean="0"/>
              <a:t>seco</a:t>
            </a:r>
            <a:r>
              <a:rPr lang="it-IT" sz="1200" dirty="0" smtClean="0"/>
              <a:t>: con lui (questo sconsolato v. 7); </a:t>
            </a:r>
            <a:r>
              <a:rPr lang="it-IT" sz="1200" baseline="30000" dirty="0" smtClean="0"/>
              <a:t>4</a:t>
            </a:r>
            <a:r>
              <a:rPr lang="it-IT" sz="1200" dirty="0" smtClean="0"/>
              <a:t> </a:t>
            </a:r>
            <a:r>
              <a:rPr lang="it-IT" sz="1200" i="1" dirty="0" smtClean="0"/>
              <a:t>le parti</a:t>
            </a:r>
            <a:r>
              <a:rPr lang="it-IT" sz="1200" dirty="0" smtClean="0"/>
              <a:t>: le nostre condizioni; </a:t>
            </a:r>
            <a:r>
              <a:rPr lang="it-IT" sz="1200" baseline="30000" dirty="0" smtClean="0"/>
              <a:t>5</a:t>
            </a:r>
            <a:r>
              <a:rPr lang="it-IT" sz="1200" dirty="0" smtClean="0"/>
              <a:t> </a:t>
            </a:r>
            <a:r>
              <a:rPr lang="it-IT" sz="1200" i="1" dirty="0"/>
              <a:t>Di ch’a me</a:t>
            </a:r>
            <a:r>
              <a:rPr lang="it-IT" sz="1200" dirty="0"/>
              <a:t>: della qual cosa (la vita di Laura) a me. </a:t>
            </a:r>
            <a:r>
              <a:rPr lang="it-IT" sz="1200" dirty="0" smtClean="0"/>
              <a:t>   </a:t>
            </a:r>
            <a:endParaRPr lang="it-IT" sz="1200" dirty="0"/>
          </a:p>
        </p:txBody>
      </p:sp>
    </p:spTree>
    <p:extLst>
      <p:ext uri="{BB962C8B-B14F-4D97-AF65-F5344CB8AC3E}">
        <p14:creationId xmlns:p14="http://schemas.microsoft.com/office/powerpoint/2010/main" xmlns="" val="26411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UNA CORNICE PER LA RIFLESSIONE </a:t>
            </a:r>
            <a:br>
              <a:rPr lang="it-IT" b="1" dirty="0">
                <a:solidFill>
                  <a:srgbClr val="FFFFFF"/>
                </a:solidFill>
              </a:rPr>
            </a:br>
            <a:r>
              <a:rPr lang="it-IT" b="1" dirty="0">
                <a:solidFill>
                  <a:srgbClr val="FFFFFF"/>
                </a:solidFill>
              </a:rPr>
              <a:t>IL QUADRO NORMATIVO</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CasellaDiTesto 1"/>
          <p:cNvSpPr txBox="1"/>
          <p:nvPr/>
        </p:nvSpPr>
        <p:spPr>
          <a:xfrm>
            <a:off x="192398" y="900151"/>
            <a:ext cx="8778100" cy="3077766"/>
          </a:xfrm>
          <a:prstGeom prst="rect">
            <a:avLst/>
          </a:prstGeom>
          <a:noFill/>
        </p:spPr>
        <p:txBody>
          <a:bodyPr wrap="square" rtlCol="0">
            <a:spAutoFit/>
          </a:bodyPr>
          <a:lstStyle/>
          <a:p>
            <a:pPr marL="0" indent="0" algn="just">
              <a:buNone/>
              <a:defRPr/>
            </a:pPr>
            <a:r>
              <a:rPr lang="it-IT" sz="1600" b="1" dirty="0" err="1">
                <a:latin typeface="Calibri" panose="020F0502020204030204" pitchFamily="34" charset="0"/>
              </a:rPr>
              <a:t>Dlgs</a:t>
            </a:r>
            <a:r>
              <a:rPr lang="it-IT" sz="1600" b="1" dirty="0">
                <a:latin typeface="Calibri" panose="020F0502020204030204" pitchFamily="34" charset="0"/>
              </a:rPr>
              <a:t>. 62/2017. Capo III - Esame di Stato nel II ciclo di istruzione</a:t>
            </a:r>
            <a:br>
              <a:rPr lang="it-IT" sz="1600" b="1" dirty="0">
                <a:latin typeface="Calibri" panose="020F0502020204030204" pitchFamily="34" charset="0"/>
              </a:rPr>
            </a:br>
            <a:r>
              <a:rPr lang="it-IT" sz="1600" b="1" dirty="0">
                <a:latin typeface="Calibri" panose="020F0502020204030204" pitchFamily="34" charset="0"/>
              </a:rPr>
              <a:t>art. 17(Prove d’Esame)</a:t>
            </a:r>
            <a:endParaRPr lang="it-IT" sz="1600" dirty="0">
              <a:solidFill>
                <a:srgbClr val="002060"/>
              </a:solidFill>
              <a:latin typeface="Calibri" panose="020F0502020204030204" pitchFamily="34" charset="0"/>
              <a:cs typeface="Calibri" panose="020F0502020204030204" pitchFamily="34" charset="0"/>
            </a:endParaRPr>
          </a:p>
          <a:p>
            <a:pPr marL="0" indent="0" algn="just">
              <a:buNone/>
              <a:defRPr/>
            </a:pPr>
            <a:r>
              <a:rPr lang="it-IT" dirty="0">
                <a:solidFill>
                  <a:srgbClr val="000000"/>
                </a:solidFill>
                <a:latin typeface="Calibri" panose="020F0502020204030204" pitchFamily="34" charset="0"/>
                <a:cs typeface="Calibri" panose="020F0502020204030204" pitchFamily="34" charset="0"/>
              </a:rPr>
              <a:t>La prima prova, in forma scritta, accerta la padronanza della lingua italiana o della diversa lingua nella quale si svolge l'insegnamento, nonché le capacità espressive, logico-linguistiche e critiche del candidato.</a:t>
            </a:r>
          </a:p>
          <a:p>
            <a:pPr marL="0" indent="0" algn="just">
              <a:buNone/>
              <a:defRPr/>
            </a:pPr>
            <a:r>
              <a:rPr lang="it-IT" dirty="0">
                <a:solidFill>
                  <a:srgbClr val="000000"/>
                </a:solidFill>
                <a:latin typeface="Calibri" panose="020F0502020204030204" pitchFamily="34" charset="0"/>
                <a:cs typeface="Calibri" panose="020F0502020204030204" pitchFamily="34" charset="0"/>
              </a:rPr>
              <a:t>Essa consiste nella redazione di un elaborato con differenti </a:t>
            </a:r>
            <a:r>
              <a:rPr lang="it-IT" b="1" dirty="0">
                <a:solidFill>
                  <a:srgbClr val="000000"/>
                </a:solidFill>
                <a:latin typeface="Calibri" panose="020F0502020204030204" pitchFamily="34" charset="0"/>
                <a:cs typeface="Calibri" panose="020F0502020204030204" pitchFamily="34" charset="0"/>
              </a:rPr>
              <a:t>tipologie testuali </a:t>
            </a:r>
            <a:r>
              <a:rPr lang="it-IT" dirty="0">
                <a:solidFill>
                  <a:srgbClr val="000000"/>
                </a:solidFill>
                <a:latin typeface="Calibri" panose="020F0502020204030204" pitchFamily="34" charset="0"/>
                <a:cs typeface="Calibri" panose="020F0502020204030204" pitchFamily="34" charset="0"/>
              </a:rPr>
              <a:t>in </a:t>
            </a:r>
            <a:r>
              <a:rPr lang="it-IT" b="1" dirty="0">
                <a:solidFill>
                  <a:schemeClr val="accent6">
                    <a:lumMod val="50000"/>
                  </a:schemeClr>
                </a:solidFill>
                <a:latin typeface="Calibri" panose="020F0502020204030204" pitchFamily="34" charset="0"/>
                <a:cs typeface="Calibri" panose="020F0502020204030204" pitchFamily="34" charset="0"/>
              </a:rPr>
              <a:t>AMBITO ARTISTICO</a:t>
            </a:r>
            <a:r>
              <a:rPr lang="it-IT" b="1" dirty="0">
                <a:solidFill>
                  <a:srgbClr val="002060"/>
                </a:solidFill>
                <a:latin typeface="Calibri" panose="020F0502020204030204" pitchFamily="34" charset="0"/>
                <a:cs typeface="Calibri" panose="020F0502020204030204" pitchFamily="34" charset="0"/>
              </a:rPr>
              <a:t>, </a:t>
            </a:r>
            <a:r>
              <a:rPr lang="it-IT" b="1" dirty="0">
                <a:solidFill>
                  <a:schemeClr val="accent6">
                    <a:lumMod val="50000"/>
                  </a:schemeClr>
                </a:solidFill>
                <a:latin typeface="Calibri" panose="020F0502020204030204" pitchFamily="34" charset="0"/>
                <a:cs typeface="Calibri" panose="020F0502020204030204" pitchFamily="34" charset="0"/>
              </a:rPr>
              <a:t>LETTERARIO</a:t>
            </a:r>
            <a:r>
              <a:rPr lang="it-IT" b="1" dirty="0">
                <a:solidFill>
                  <a:srgbClr val="002060"/>
                </a:solidFill>
                <a:latin typeface="Calibri" panose="020F0502020204030204" pitchFamily="34" charset="0"/>
                <a:cs typeface="Calibri" panose="020F0502020204030204" pitchFamily="34" charset="0"/>
              </a:rPr>
              <a:t>, </a:t>
            </a:r>
            <a:r>
              <a:rPr lang="it-IT" b="1" dirty="0">
                <a:solidFill>
                  <a:schemeClr val="accent1">
                    <a:lumMod val="50000"/>
                  </a:schemeClr>
                </a:solidFill>
                <a:latin typeface="Calibri" panose="020F0502020204030204" pitchFamily="34" charset="0"/>
                <a:cs typeface="Calibri" panose="020F0502020204030204" pitchFamily="34" charset="0"/>
              </a:rPr>
              <a:t>FILOSOFICO</a:t>
            </a:r>
            <a:r>
              <a:rPr lang="it-IT" b="1" dirty="0">
                <a:solidFill>
                  <a:srgbClr val="002060"/>
                </a:solidFill>
                <a:latin typeface="Calibri" panose="020F0502020204030204" pitchFamily="34" charset="0"/>
                <a:cs typeface="Calibri" panose="020F0502020204030204" pitchFamily="34" charset="0"/>
              </a:rPr>
              <a:t>, </a:t>
            </a:r>
            <a:r>
              <a:rPr lang="it-IT" b="1" dirty="0">
                <a:solidFill>
                  <a:schemeClr val="accent2">
                    <a:lumMod val="50000"/>
                  </a:schemeClr>
                </a:solidFill>
                <a:latin typeface="Calibri" panose="020F0502020204030204" pitchFamily="34" charset="0"/>
                <a:cs typeface="Calibri" panose="020F0502020204030204" pitchFamily="34" charset="0"/>
              </a:rPr>
              <a:t>SCIENTIFICO</a:t>
            </a:r>
            <a:r>
              <a:rPr lang="it-IT" b="1" dirty="0">
                <a:solidFill>
                  <a:srgbClr val="002060"/>
                </a:solidFill>
                <a:latin typeface="Calibri" panose="020F0502020204030204" pitchFamily="34" charset="0"/>
                <a:cs typeface="Calibri" panose="020F0502020204030204" pitchFamily="34" charset="0"/>
              </a:rPr>
              <a:t>, </a:t>
            </a:r>
            <a:r>
              <a:rPr lang="it-IT" b="1" dirty="0">
                <a:solidFill>
                  <a:schemeClr val="accent1">
                    <a:lumMod val="50000"/>
                  </a:schemeClr>
                </a:solidFill>
                <a:latin typeface="Calibri" panose="020F0502020204030204" pitchFamily="34" charset="0"/>
                <a:cs typeface="Calibri" panose="020F0502020204030204" pitchFamily="34" charset="0"/>
              </a:rPr>
              <a:t>STORICO, </a:t>
            </a:r>
            <a:r>
              <a:rPr lang="it-IT" b="1" dirty="0">
                <a:solidFill>
                  <a:srgbClr val="660066"/>
                </a:solidFill>
                <a:latin typeface="Calibri" panose="020F0502020204030204" pitchFamily="34" charset="0"/>
                <a:cs typeface="Calibri" panose="020F0502020204030204" pitchFamily="34" charset="0"/>
              </a:rPr>
              <a:t>SOCIALE, ECONOMICO </a:t>
            </a:r>
            <a:r>
              <a:rPr lang="it-IT" b="1" dirty="0">
                <a:solidFill>
                  <a:srgbClr val="002060"/>
                </a:solidFill>
                <a:latin typeface="Calibri" panose="020F0502020204030204" pitchFamily="34" charset="0"/>
                <a:cs typeface="Calibri" panose="020F0502020204030204" pitchFamily="34" charset="0"/>
              </a:rPr>
              <a:t>e </a:t>
            </a:r>
            <a:r>
              <a:rPr lang="it-IT" b="1" dirty="0">
                <a:solidFill>
                  <a:schemeClr val="accent2">
                    <a:lumMod val="50000"/>
                  </a:schemeClr>
                </a:solidFill>
                <a:latin typeface="Calibri" panose="020F0502020204030204" pitchFamily="34" charset="0"/>
                <a:cs typeface="Calibri" panose="020F0502020204030204" pitchFamily="34" charset="0"/>
              </a:rPr>
              <a:t>TECNOLOGICO</a:t>
            </a:r>
            <a:r>
              <a:rPr lang="it-IT" b="1" dirty="0">
                <a:solidFill>
                  <a:srgbClr val="002060"/>
                </a:solidFill>
                <a:latin typeface="Calibri" panose="020F0502020204030204" pitchFamily="34" charset="0"/>
                <a:cs typeface="Calibri" panose="020F0502020204030204" pitchFamily="34" charset="0"/>
              </a:rPr>
              <a:t>. </a:t>
            </a:r>
          </a:p>
          <a:p>
            <a:pPr marL="0" indent="0" algn="just">
              <a:buNone/>
              <a:defRPr/>
            </a:pPr>
            <a:r>
              <a:rPr lang="it-IT" dirty="0">
                <a:solidFill>
                  <a:srgbClr val="000000"/>
                </a:solidFill>
                <a:latin typeface="Calibri" panose="020F0502020204030204" pitchFamily="34" charset="0"/>
                <a:cs typeface="Calibri" panose="020F0502020204030204" pitchFamily="34" charset="0"/>
              </a:rPr>
              <a:t>La prova può essere strutturata in più parti, anche per consentire la verifica di competenze diverse, in particolare della comprensione degli aspetti linguistici, espressivi e logico-argomentativi, oltre che della riflessione critica da parte del candidato.</a:t>
            </a:r>
          </a:p>
        </p:txBody>
      </p:sp>
      <p:sp>
        <p:nvSpPr>
          <p:cNvPr id="3" name="Segnaposto numero diapositiva 2"/>
          <p:cNvSpPr>
            <a:spLocks noGrp="1"/>
          </p:cNvSpPr>
          <p:nvPr>
            <p:ph type="sldNum" sz="quarter" idx="12"/>
          </p:nvPr>
        </p:nvSpPr>
        <p:spPr/>
        <p:txBody>
          <a:bodyPr/>
          <a:lstStyle/>
          <a:p>
            <a:fld id="{D0DFE590-AF79-A540-BE66-32D27E2BF479}" type="slidenum">
              <a:rPr lang="it-IT" smtClean="0"/>
              <a:pPr/>
              <a:t>2</a:t>
            </a:fld>
            <a:endParaRPr lang="it-IT"/>
          </a:p>
        </p:txBody>
      </p:sp>
    </p:spTree>
    <p:extLst>
      <p:ext uri="{BB962C8B-B14F-4D97-AF65-F5344CB8AC3E}">
        <p14:creationId xmlns:p14="http://schemas.microsoft.com/office/powerpoint/2010/main" xmlns="" val="3013187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ANALISI DEL TESTO Petrarca</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20</a:t>
            </a:fld>
            <a:endParaRPr lang="it-IT"/>
          </a:p>
        </p:txBody>
      </p:sp>
      <p:sp>
        <p:nvSpPr>
          <p:cNvPr id="3" name="CasellaDiTesto 2"/>
          <p:cNvSpPr txBox="1"/>
          <p:nvPr/>
        </p:nvSpPr>
        <p:spPr>
          <a:xfrm>
            <a:off x="192398" y="801504"/>
            <a:ext cx="8778100" cy="4185761"/>
          </a:xfrm>
          <a:prstGeom prst="rect">
            <a:avLst/>
          </a:prstGeom>
          <a:noFill/>
        </p:spPr>
        <p:txBody>
          <a:bodyPr wrap="square" rtlCol="0">
            <a:spAutoFit/>
          </a:bodyPr>
          <a:lstStyle/>
          <a:p>
            <a:r>
              <a:rPr lang="it-IT" sz="1400" u="sng" dirty="0"/>
              <a:t>Comprensione e analisi</a:t>
            </a:r>
            <a:endParaRPr lang="it-IT" sz="1400" dirty="0"/>
          </a:p>
          <a:p>
            <a:pPr lvl="0"/>
            <a:r>
              <a:rPr lang="it-IT" sz="1400" dirty="0"/>
              <a:t>Spiega che cosa indicano le seguenti espressioni: “mesi gai”, “partir”. </a:t>
            </a:r>
            <a:r>
              <a:rPr lang="it-IT" sz="1400" b="1" dirty="0"/>
              <a:t>(comprensione del testo/puntualità nell’analisi lessicale)</a:t>
            </a:r>
            <a:endParaRPr lang="it-IT" sz="1400" dirty="0"/>
          </a:p>
          <a:p>
            <a:pPr lvl="0"/>
            <a:r>
              <a:rPr lang="it-IT" sz="1400" dirty="0"/>
              <a:t>Osserva nel componimento le parole in rima e le strutture binarie, cercando di coglierne il significato e la profondità espressiva. </a:t>
            </a:r>
            <a:r>
              <a:rPr lang="it-IT" sz="1400" b="1" dirty="0"/>
              <a:t>(comprensione del testo anche oltre il significato letterale/puntualità nell’analisi sintattica stilistica retorica)</a:t>
            </a:r>
            <a:endParaRPr lang="it-IT" sz="1400" dirty="0"/>
          </a:p>
          <a:p>
            <a:pPr lvl="0"/>
            <a:r>
              <a:rPr lang="it-IT" sz="1400" dirty="0"/>
              <a:t>Che cosa significa il verso 11? </a:t>
            </a:r>
            <a:r>
              <a:rPr lang="it-IT" sz="1400" b="1" dirty="0"/>
              <a:t>(comprensione del testo anche oltre il suo significato letterale)</a:t>
            </a:r>
            <a:endParaRPr lang="it-IT" sz="1400" dirty="0"/>
          </a:p>
          <a:p>
            <a:pPr lvl="0"/>
            <a:r>
              <a:rPr lang="it-IT" sz="1400" dirty="0"/>
              <a:t>“la stagione et l’ora” del v. 12 riprendono una coppia di termini nella prima quartina: spiega la corrispondenza e il significato metaforico </a:t>
            </a:r>
            <a:r>
              <a:rPr lang="it-IT" sz="1400" b="1" dirty="0"/>
              <a:t>(puntualità nell’analisi lessicale e retorica / corretta interpretazione del testo)</a:t>
            </a:r>
            <a:endParaRPr lang="it-IT" sz="1400" dirty="0"/>
          </a:p>
          <a:p>
            <a:pPr lvl="0"/>
            <a:r>
              <a:rPr lang="it-IT" sz="1400" dirty="0"/>
              <a:t>Qual è il tema del testo?. </a:t>
            </a:r>
            <a:r>
              <a:rPr lang="it-IT" sz="1400" b="1" dirty="0"/>
              <a:t>(comprensione del testo nel suo senso complessivo e nei suoi snodi tematici/espressione di giudizi critici e valutazioni personali)</a:t>
            </a:r>
            <a:endParaRPr lang="it-IT" sz="1400" dirty="0"/>
          </a:p>
          <a:p>
            <a:pPr lvl="0"/>
            <a:r>
              <a:rPr lang="it-IT" sz="1400" dirty="0"/>
              <a:t>Esegui la parafrasi del testo. </a:t>
            </a:r>
            <a:r>
              <a:rPr lang="it-IT" sz="1400" b="1" dirty="0"/>
              <a:t>(comprensione del testo nel senso complessivo e nei suoi nodi tematici e stilistici)</a:t>
            </a:r>
            <a:endParaRPr lang="it-IT" sz="1400" dirty="0"/>
          </a:p>
          <a:p>
            <a:r>
              <a:rPr lang="it-IT" sz="1400" u="sng" dirty="0"/>
              <a:t>Interpretazione </a:t>
            </a:r>
            <a:endParaRPr lang="it-IT" sz="1400" dirty="0"/>
          </a:p>
          <a:p>
            <a:r>
              <a:rPr lang="it-IT" sz="1400" dirty="0"/>
              <a:t>In questo componimento il Petrarca si rivolge ad un “vago </a:t>
            </a:r>
            <a:r>
              <a:rPr lang="it-IT" sz="1400" dirty="0" err="1"/>
              <a:t>augelletto</a:t>
            </a:r>
            <a:r>
              <a:rPr lang="it-IT" sz="1400" dirty="0"/>
              <a:t>”, nella condizione del quale pare rispecchiare la propria. Facendo riferimento anche ad altri testi che hai studiato, presenta in un elaborato ben strutturato la funzione che la rappresentazione della natura assume nella poesia petrarchesca. Se credi dividi il tuo testo in paragrafi cui potrai attribuire un titolo, e dai un titolo pertinente all’elaborato. </a:t>
            </a:r>
            <a:r>
              <a:rPr lang="it-IT" sz="1400" b="1" dirty="0"/>
              <a:t>(&gt; ampiezza e precisione delle conoscenze e dei riferimenti culturali / espressione di giudizi critici e valutazioni personali)</a:t>
            </a:r>
            <a:endParaRPr lang="it-IT" sz="1400" dirty="0"/>
          </a:p>
          <a:p>
            <a:endParaRPr lang="it-IT" sz="1400" dirty="0"/>
          </a:p>
        </p:txBody>
      </p:sp>
    </p:spTree>
    <p:extLst>
      <p:ext uri="{BB962C8B-B14F-4D97-AF65-F5344CB8AC3E}">
        <p14:creationId xmlns:p14="http://schemas.microsoft.com/office/powerpoint/2010/main" xmlns="" val="3580601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ANALISI DEL TESTO Laura Pariani</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21</a:t>
            </a:fld>
            <a:endParaRPr lang="it-IT"/>
          </a:p>
        </p:txBody>
      </p:sp>
      <p:sp>
        <p:nvSpPr>
          <p:cNvPr id="3" name="CasellaDiTesto 2"/>
          <p:cNvSpPr txBox="1"/>
          <p:nvPr/>
        </p:nvSpPr>
        <p:spPr>
          <a:xfrm>
            <a:off x="7452" y="601578"/>
            <a:ext cx="9136547" cy="4462760"/>
          </a:xfrm>
          <a:prstGeom prst="rect">
            <a:avLst/>
          </a:prstGeom>
          <a:noFill/>
        </p:spPr>
        <p:txBody>
          <a:bodyPr wrap="square" rtlCol="0">
            <a:spAutoFit/>
          </a:bodyPr>
          <a:lstStyle/>
          <a:p>
            <a:r>
              <a:rPr lang="it-IT" sz="1400" b="1" dirty="0"/>
              <a:t>Laura Pariani, </a:t>
            </a:r>
            <a:r>
              <a:rPr lang="it-IT" sz="1400" b="1" i="1" dirty="0"/>
              <a:t>Il piatto dell’angelo</a:t>
            </a:r>
            <a:r>
              <a:rPr lang="it-IT" sz="1400" b="1" dirty="0"/>
              <a:t>, Milano Firenze, Giunti, </a:t>
            </a:r>
            <a:r>
              <a:rPr lang="it-IT" sz="1400" b="1" dirty="0" smtClean="0"/>
              <a:t>2013  </a:t>
            </a:r>
            <a:r>
              <a:rPr lang="it-IT" sz="1400" dirty="0" smtClean="0"/>
              <a:t>Dal </a:t>
            </a:r>
            <a:r>
              <a:rPr lang="it-IT" sz="1400" dirty="0"/>
              <a:t>cap. </a:t>
            </a:r>
            <a:r>
              <a:rPr lang="it-IT" sz="1400" i="1" dirty="0"/>
              <a:t>Ieri e oggi 11</a:t>
            </a:r>
            <a:r>
              <a:rPr lang="it-IT" sz="1400" dirty="0"/>
              <a:t>  </a:t>
            </a:r>
          </a:p>
          <a:p>
            <a:r>
              <a:rPr lang="it-IT" sz="1400" dirty="0"/>
              <a:t> </a:t>
            </a:r>
            <a:endParaRPr lang="it-IT" sz="1100" dirty="0"/>
          </a:p>
          <a:p>
            <a:r>
              <a:rPr lang="it-IT" sz="1100" i="1" dirty="0"/>
              <a:t>ieri</a:t>
            </a:r>
            <a:endParaRPr lang="it-IT" sz="1100" dirty="0"/>
          </a:p>
          <a:p>
            <a:r>
              <a:rPr lang="it-IT" sz="1100" dirty="0"/>
              <a:t>sei partita. Avevi quarant’anni quando decidesti di andare a Buenos Aires. Tutti ti dissero che era una decisione bizzarra. Dove si era mai visto che una donna abbandonata alzasse la testa? Perché volevi cercare il Cesare? In fondo era uno sconosciuto. Perché andare a stanare un uomo che non era mai stato un padre, di cui non avevi neppure il ricordo di una mano che ti carezzava la testa o di spalle che ti portavano a cavalluccio? Perché eri sangue suo, rispondevi, e quel viaggio ti nasceva dalle viscere. Perché era l’unica cosa che valeva la pena di fare nella vita. Perché, sostenevi, volevi guardare in faccia quella terra maledetta che ti aveva rubato il padre… Fu davvero un fatto notevole, fuori dalla norma: nessuna donna al paese ci aveva mai provato. Io ti seguii in quella che allora, nei miei quindici anni, mi parve una grande avventura: il concetto di espatrio era a quel tempo per me vago, ché patria abbracciava tutto il mondo. Non mi rendevo ancora conto che stavo ripetendo in quel momento il passo che prima di me avevano compiuto tutti coloro che erano partiti cercando la </a:t>
            </a:r>
            <a:r>
              <a:rPr lang="it-IT" sz="1100" dirty="0" err="1"/>
              <a:t>Merica</a:t>
            </a:r>
            <a:r>
              <a:rPr lang="it-IT" sz="1100" dirty="0"/>
              <a:t>. O meglio non avevo ancora capito che emigrazione è separazione di famiglie e soprattutto non avevo ancora sperimentato cosa si prova a vivere in un paese straniero, a parlare un’altra lingua con un accento che non potrà mai essere perfetto, a confondere nella testa luoghi e parole. </a:t>
            </a:r>
          </a:p>
          <a:p>
            <a:r>
              <a:rPr lang="it-IT" sz="1100" dirty="0"/>
              <a:t>Cominciai a intenderlo solo il giorno della partenza, che ricordo minuto per minuto: il porto di Genova in fermento, viavai di gente bauli valigie, gru in movimento, ché stanno completando il carico del transatlantico </a:t>
            </a:r>
            <a:r>
              <a:rPr lang="it-IT" sz="1100" i="1" dirty="0" err="1"/>
              <a:t>Augustus</a:t>
            </a:r>
            <a:r>
              <a:rPr lang="it-IT" sz="1100" dirty="0"/>
              <a:t>… Ricordo le altre volte della stazione marittima, il controllo del passaporto e dei documenti sanitari; poi l’uscita nel sole, la lenta salita sulla passerella, la sistemazione dei bagagli nella cabina. Mancava poco a mezzogiorno quando gli altoparlanti avvisarono che le passerelle stavano per essere ritirate e per i visitatori era arrivata l’ora di scendere. Rivedo me e te, che ci facciamo strada a fatica sul ponte affollatissimo; ecco, io mi sporgo dal parapetto per un ultimo saluto ai parenti che sono rimasti sulla banchina. E proprio in quell’istante l’orchestrina della nave attacca a suonare </a:t>
            </a:r>
          </a:p>
          <a:p>
            <a:r>
              <a:rPr lang="it-IT" sz="1100" dirty="0"/>
              <a:t> </a:t>
            </a:r>
          </a:p>
          <a:p>
            <a:r>
              <a:rPr lang="it-IT" sz="1100" i="1" dirty="0"/>
              <a:t>Ciao ciao, bambina,</a:t>
            </a:r>
            <a:endParaRPr lang="it-IT" sz="1100" dirty="0"/>
          </a:p>
          <a:p>
            <a:r>
              <a:rPr lang="it-IT" sz="1100" i="1" dirty="0"/>
              <a:t>un bacio ancora</a:t>
            </a:r>
            <a:endParaRPr lang="it-IT" sz="1100" dirty="0"/>
          </a:p>
          <a:p>
            <a:r>
              <a:rPr lang="it-IT" sz="1100" i="1" dirty="0"/>
              <a:t>e poi per sempre</a:t>
            </a:r>
            <a:endParaRPr lang="it-IT" sz="1100" dirty="0"/>
          </a:p>
          <a:p>
            <a:r>
              <a:rPr lang="it-IT" sz="1100" i="1" dirty="0"/>
              <a:t>ti perderò…</a:t>
            </a:r>
            <a:endParaRPr lang="it-IT" sz="1100" dirty="0"/>
          </a:p>
          <a:p>
            <a:r>
              <a:rPr lang="it-IT" sz="1100" dirty="0"/>
              <a:t> </a:t>
            </a:r>
          </a:p>
          <a:p>
            <a:endParaRPr lang="it-IT" sz="1400" dirty="0"/>
          </a:p>
        </p:txBody>
      </p:sp>
    </p:spTree>
    <p:extLst>
      <p:ext uri="{BB962C8B-B14F-4D97-AF65-F5344CB8AC3E}">
        <p14:creationId xmlns:p14="http://schemas.microsoft.com/office/powerpoint/2010/main" xmlns="" val="255396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ANALISI DEL TESTO Laura Pariani</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22</a:t>
            </a:fld>
            <a:endParaRPr lang="it-IT"/>
          </a:p>
        </p:txBody>
      </p:sp>
      <p:sp>
        <p:nvSpPr>
          <p:cNvPr id="3" name="CasellaDiTesto 2"/>
          <p:cNvSpPr txBox="1"/>
          <p:nvPr/>
        </p:nvSpPr>
        <p:spPr>
          <a:xfrm>
            <a:off x="7453" y="601578"/>
            <a:ext cx="8778100" cy="4616648"/>
          </a:xfrm>
          <a:prstGeom prst="rect">
            <a:avLst/>
          </a:prstGeom>
          <a:noFill/>
        </p:spPr>
        <p:txBody>
          <a:bodyPr wrap="square" rtlCol="0">
            <a:spAutoFit/>
          </a:bodyPr>
          <a:lstStyle/>
          <a:p>
            <a:r>
              <a:rPr lang="it-IT" sz="1400" b="1" dirty="0"/>
              <a:t>Laura Pariani, </a:t>
            </a:r>
            <a:r>
              <a:rPr lang="it-IT" sz="1400" b="1" i="1" dirty="0"/>
              <a:t>Il piatto dell’angelo</a:t>
            </a:r>
            <a:r>
              <a:rPr lang="it-IT" sz="1400" b="1" dirty="0"/>
              <a:t>, Milano Firenze, Giunti, 2013</a:t>
            </a:r>
            <a:endParaRPr lang="it-IT" sz="1400" dirty="0"/>
          </a:p>
          <a:p>
            <a:r>
              <a:rPr lang="it-IT" sz="1400" dirty="0"/>
              <a:t>Dal cap. </a:t>
            </a:r>
            <a:r>
              <a:rPr lang="it-IT" sz="1400" i="1" dirty="0"/>
              <a:t>Ieri e oggi 11</a:t>
            </a:r>
            <a:r>
              <a:rPr lang="it-IT" sz="1400" dirty="0"/>
              <a:t>  </a:t>
            </a:r>
          </a:p>
          <a:p>
            <a:r>
              <a:rPr lang="it-IT" sz="1400" dirty="0"/>
              <a:t> </a:t>
            </a:r>
          </a:p>
          <a:p>
            <a:r>
              <a:rPr lang="it-IT" sz="1400" dirty="0"/>
              <a:t> </a:t>
            </a:r>
          </a:p>
          <a:p>
            <a:r>
              <a:rPr lang="it-IT" sz="1400" dirty="0"/>
              <a:t>C’è una gran confusione. La passerella è stata ormai levata. Intorno a me tutti agitano fazzoletti. Degli inservienti distribuiscono rotoli di stelle filanti: da ogni parte sul ponte è un gran sbracciarsi a buttarle verso i parenti che stanno giù sul molo, le mani di parenti e amici si protendono a afferrare le stelle filanti che io ho lanciato… Il significato della partenza di un transatlantico si concentra tutto nell’immagine di queste striscioline di carta colorata che per qualche minuto uniscono chi parte e chi resta. Ma già i fumaioli della nave prendono a sbuffare, suona la sirena. Il transatlantico si stacca dal molo, le stelle filanti si spezzano, sento qualcosa che mi strappa dentro, nelle viscere. E tu piangi, madre: la prima volta nella mia vita in cui ti ho vista piangere. Però io, quel mattino di quasi cinquant’anni fa, potevo solo darti la mano, stringertela, ma non avevo parole per consolarti. </a:t>
            </a:r>
          </a:p>
          <a:p>
            <a:r>
              <a:rPr lang="it-IT" sz="1400" dirty="0"/>
              <a:t>Vedi, in quel momento, mentre il transatlantico </a:t>
            </a:r>
            <a:r>
              <a:rPr lang="it-IT" sz="1400" i="1" dirty="0" err="1"/>
              <a:t>Augustus</a:t>
            </a:r>
            <a:r>
              <a:rPr lang="it-IT" sz="1400" dirty="0"/>
              <a:t> usciva dal porto e Genova rimpiccioliva, ho sentito per la prima volta con chiarezza che la nostalgia è un’impotenza: come un braccio che non arriva a toccare qualcosa di concreto. </a:t>
            </a:r>
          </a:p>
          <a:p>
            <a:r>
              <a:rPr lang="it-IT" sz="1400" dirty="0"/>
              <a:t>Poi, una volta arrivata in America, ti ho vista non solo come madre. Non soltanto come chi esigeva obbedienza, proibiva, taceva o mi dava un ceffone. Eri un’altra: una persona che sperava di poter ricominciare daccapo e durante quei giorni persino lo dichiarava apertamente. Riporterò il Cesare in Italia, dicevi: la Giovanna lo rivedrà, saremo una vera famiglia.</a:t>
            </a:r>
          </a:p>
          <a:p>
            <a:r>
              <a:rPr lang="it-IT" sz="1400" dirty="0"/>
              <a:t>Laura Pariani, </a:t>
            </a:r>
            <a:r>
              <a:rPr lang="it-IT" sz="1400" i="1" dirty="0"/>
              <a:t>Il piatto dell’angelo</a:t>
            </a:r>
            <a:r>
              <a:rPr lang="it-IT" sz="1400" dirty="0"/>
              <a:t>, Milano Firenze, Giunti, 2013, pp. 123-125.</a:t>
            </a:r>
          </a:p>
          <a:p>
            <a:endParaRPr lang="it-IT" sz="1400" dirty="0"/>
          </a:p>
        </p:txBody>
      </p:sp>
    </p:spTree>
    <p:extLst>
      <p:ext uri="{BB962C8B-B14F-4D97-AF65-F5344CB8AC3E}">
        <p14:creationId xmlns:p14="http://schemas.microsoft.com/office/powerpoint/2010/main" xmlns="" val="3475040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ANALISI DEL TESTO Laura Pariani</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23</a:t>
            </a:fld>
            <a:endParaRPr lang="it-IT"/>
          </a:p>
        </p:txBody>
      </p:sp>
      <p:sp>
        <p:nvSpPr>
          <p:cNvPr id="3" name="CasellaDiTesto 2"/>
          <p:cNvSpPr txBox="1"/>
          <p:nvPr/>
        </p:nvSpPr>
        <p:spPr>
          <a:xfrm>
            <a:off x="7453" y="601578"/>
            <a:ext cx="8778100" cy="3970318"/>
          </a:xfrm>
          <a:prstGeom prst="rect">
            <a:avLst/>
          </a:prstGeom>
          <a:noFill/>
        </p:spPr>
        <p:txBody>
          <a:bodyPr wrap="square" rtlCol="0">
            <a:spAutoFit/>
          </a:bodyPr>
          <a:lstStyle/>
          <a:p>
            <a:r>
              <a:rPr lang="it-IT" sz="1400" u="sng" dirty="0"/>
              <a:t>Comprensione e analisi </a:t>
            </a:r>
            <a:endParaRPr lang="it-IT" sz="1400" dirty="0"/>
          </a:p>
          <a:p>
            <a:pPr lvl="0"/>
            <a:r>
              <a:rPr lang="it-IT" sz="1400" dirty="0"/>
              <a:t>Da quale bisogno nasce nella madre la decisione del viaggio? Per rispondere fai riferimento con precisione ai passi del testo.</a:t>
            </a:r>
          </a:p>
          <a:p>
            <a:pPr lvl="0"/>
            <a:r>
              <a:rPr lang="it-IT" sz="1400" dirty="0"/>
              <a:t>Osserva l’uso accorto dei tempi verbali in questo passo e commentalo.</a:t>
            </a:r>
          </a:p>
          <a:p>
            <a:pPr lvl="0"/>
            <a:r>
              <a:rPr lang="it-IT" sz="1400" dirty="0"/>
              <a:t>Per la giovane il viaggio si configura come “una grande avventura”; che cosa giungerà a capire attraverso l’esperienza?</a:t>
            </a:r>
          </a:p>
          <a:p>
            <a:pPr lvl="0"/>
            <a:r>
              <a:rPr lang="it-IT" sz="1400" dirty="0"/>
              <a:t>Quale significato puoi attribuire alle seguenti espressioni metaforiche: “che una donna abbandonata alzasse la testa”, “coloro che erano partiti cercando la </a:t>
            </a:r>
            <a:r>
              <a:rPr lang="it-IT" sz="1400" dirty="0" err="1"/>
              <a:t>Merica</a:t>
            </a:r>
            <a:r>
              <a:rPr lang="it-IT" sz="1400" dirty="0"/>
              <a:t>”, “la nostalgia è un’impotenza”? </a:t>
            </a:r>
          </a:p>
          <a:p>
            <a:pPr lvl="0"/>
            <a:r>
              <a:rPr lang="it-IT" sz="1400" dirty="0"/>
              <a:t>“Però io, quel mattino di quasi cinquant’anni fa, potevo solo darti la mano, stringertela, ma non avevo parole per consolarti.” Puoi spiegare queste affermazioni alla luce di ciò che l’autrice scrive nell’ultimo capitolo sulla funzione della scrittura? </a:t>
            </a:r>
          </a:p>
          <a:p>
            <a:pPr lvl="0"/>
            <a:r>
              <a:rPr lang="it-IT" sz="1400" dirty="0"/>
              <a:t>Nell’ultimo capitolo l’autrice scrive: “Quel viaggio in America ci ha divise, madre”. Dopo aver letto l’intero romanzo puoi spiegare le ragioni di questa affermazione?</a:t>
            </a:r>
          </a:p>
          <a:p>
            <a:r>
              <a:rPr lang="it-IT" sz="1400" dirty="0"/>
              <a:t> </a:t>
            </a:r>
          </a:p>
          <a:p>
            <a:r>
              <a:rPr lang="it-IT" sz="1400" u="sng" dirty="0"/>
              <a:t>Commento e interpretazione</a:t>
            </a:r>
            <a:endParaRPr lang="it-IT" sz="1400" dirty="0"/>
          </a:p>
          <a:p>
            <a:r>
              <a:rPr lang="it-IT" sz="1400" dirty="0"/>
              <a:t>Traendo spunto dalla lettura del romanzo e facendo riferimento, se credi, anche ad altre letture o altre esperienze, costruisci una riflessione sul tema dell’emigrazione, della lontananza, delle molteplici appartenenze affettive e culturali che molte persone vivono nella società odierna. </a:t>
            </a:r>
          </a:p>
          <a:p>
            <a:endParaRPr lang="it-IT" sz="1400" dirty="0"/>
          </a:p>
        </p:txBody>
      </p:sp>
    </p:spTree>
    <p:extLst>
      <p:ext uri="{BB962C8B-B14F-4D97-AF65-F5344CB8AC3E}">
        <p14:creationId xmlns:p14="http://schemas.microsoft.com/office/powerpoint/2010/main" xmlns="" val="1140892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t>CONCLUSIONI</a:t>
            </a:r>
            <a:endParaRPr lang="it-IT" b="1" dirty="0"/>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ttangolo 1"/>
          <p:cNvSpPr/>
          <p:nvPr/>
        </p:nvSpPr>
        <p:spPr>
          <a:xfrm>
            <a:off x="285525" y="1151741"/>
            <a:ext cx="8684973" cy="3385542"/>
          </a:xfrm>
          <a:prstGeom prst="rect">
            <a:avLst/>
          </a:prstGeom>
        </p:spPr>
        <p:txBody>
          <a:bodyPr wrap="square">
            <a:spAutoFit/>
          </a:bodyPr>
          <a:lstStyle/>
          <a:p>
            <a:r>
              <a:rPr lang="it-IT" sz="2000" b="1" i="1" dirty="0"/>
              <a:t>Oggi siamo inondati dalla scrittura, ma le nuove tecnologie, usate compulsivamente, potrebbero deformarne la funzione, esaltando la velocità di esecuzione a scapito della complessità della riflessione.</a:t>
            </a:r>
            <a:endParaRPr lang="it-IT" sz="2000" b="1" dirty="0"/>
          </a:p>
          <a:p>
            <a:r>
              <a:rPr lang="it-IT" sz="2000" b="1" i="1" dirty="0"/>
              <a:t>Affrontare il problema dell’apprendimento della scrittura oggi, alla ricerca di tecniche efficaci per favorire buone pratiche, implica perciò ripensare la lettura e rivalutare l’approccio cognitivista che fa della scrittura un’attività di produzione di senso. Saper scrivere significa innanzitutto saper comprendere, saper pensare e saper pianificare, se non si vuole ridurre tutto a </a:t>
            </a:r>
            <a:r>
              <a:rPr lang="it-IT" sz="2000" b="1" i="1" dirty="0" err="1"/>
              <a:t>micrologorrea</a:t>
            </a:r>
            <a:r>
              <a:rPr lang="it-IT" sz="2000" b="1" i="1" dirty="0"/>
              <a:t> e all’esibizione di semplici battute. Lettura e scrittura si rivelano infatti ancora attività strettamente correlate.</a:t>
            </a:r>
            <a:endParaRPr lang="it-IT" sz="2000" b="1" dirty="0"/>
          </a:p>
          <a:p>
            <a:r>
              <a:rPr lang="it-IT" sz="1400" b="1" dirty="0"/>
              <a:t>Ugo Cardinale, </a:t>
            </a:r>
            <a:r>
              <a:rPr lang="it-IT" sz="1400" b="1" i="1" dirty="0"/>
              <a:t>L’arte di riassumere. Introduzione alla scrittura breve</a:t>
            </a:r>
            <a:r>
              <a:rPr lang="it-IT" sz="1400" b="1" dirty="0"/>
              <a:t>, Bologna, Il Mulino,2015, p. 7. </a:t>
            </a:r>
          </a:p>
        </p:txBody>
      </p:sp>
      <p:sp>
        <p:nvSpPr>
          <p:cNvPr id="3" name="Segnaposto numero diapositiva 2"/>
          <p:cNvSpPr>
            <a:spLocks noGrp="1"/>
          </p:cNvSpPr>
          <p:nvPr>
            <p:ph type="sldNum" sz="quarter" idx="12"/>
          </p:nvPr>
        </p:nvSpPr>
        <p:spPr/>
        <p:txBody>
          <a:bodyPr/>
          <a:lstStyle/>
          <a:p>
            <a:fld id="{D0DFE590-AF79-A540-BE66-32D27E2BF479}" type="slidenum">
              <a:rPr lang="it-IT" smtClean="0"/>
              <a:pPr/>
              <a:t>24</a:t>
            </a:fld>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BIBLIOGRAFIA MINIMA</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25</a:t>
            </a:fld>
            <a:endParaRPr lang="it-IT"/>
          </a:p>
        </p:txBody>
      </p:sp>
      <p:sp>
        <p:nvSpPr>
          <p:cNvPr id="3" name="CasellaDiTesto 2"/>
          <p:cNvSpPr txBox="1"/>
          <p:nvPr/>
        </p:nvSpPr>
        <p:spPr>
          <a:xfrm>
            <a:off x="0" y="619186"/>
            <a:ext cx="9144000" cy="4524316"/>
          </a:xfrm>
          <a:prstGeom prst="rect">
            <a:avLst/>
          </a:prstGeom>
          <a:noFill/>
        </p:spPr>
        <p:txBody>
          <a:bodyPr wrap="square" rtlCol="0">
            <a:spAutoFit/>
          </a:bodyPr>
          <a:lstStyle/>
          <a:p>
            <a:r>
              <a:rPr lang="it-IT" sz="1600" b="1" dirty="0"/>
              <a:t>Romano Luperini, </a:t>
            </a:r>
            <a:r>
              <a:rPr lang="it-IT" sz="1600" b="1" i="1" dirty="0"/>
              <a:t>Insegnare letteratura oggi</a:t>
            </a:r>
            <a:r>
              <a:rPr lang="it-IT" sz="1600" b="1" dirty="0"/>
              <a:t>, Lecce, Manni, 2006</a:t>
            </a:r>
            <a:r>
              <a:rPr lang="it-IT" sz="1600" b="1" baseline="30000" dirty="0"/>
              <a:t>4</a:t>
            </a:r>
            <a:r>
              <a:rPr lang="it-IT" sz="1600" b="1" dirty="0"/>
              <a:t>.</a:t>
            </a:r>
          </a:p>
          <a:p>
            <a:r>
              <a:rPr lang="it-IT" sz="1600" b="1" dirty="0"/>
              <a:t>Daniele Giglioli, </a:t>
            </a:r>
            <a:r>
              <a:rPr lang="it-IT" sz="1600" b="1" i="1" dirty="0"/>
              <a:t>Senza trauma. Scrittura dell’estremo e narrativa del nuovo millennio</a:t>
            </a:r>
            <a:r>
              <a:rPr lang="it-IT" sz="1600" b="1" dirty="0"/>
              <a:t>, Macerata, </a:t>
            </a:r>
            <a:r>
              <a:rPr lang="it-IT" sz="1600" b="1" dirty="0" err="1"/>
              <a:t>Quodlibet</a:t>
            </a:r>
            <a:r>
              <a:rPr lang="it-IT" sz="1600" b="1" dirty="0"/>
              <a:t>, 2011</a:t>
            </a:r>
          </a:p>
          <a:p>
            <a:r>
              <a:rPr lang="it-IT" sz="1600" b="1" dirty="0"/>
              <a:t>Paolo Balboni, Fare educazione linguistica. Insegnare italiano, lingue straniere e lingue classiche, Torino, UTET, 2013</a:t>
            </a:r>
          </a:p>
          <a:p>
            <a:r>
              <a:rPr lang="it-IT" sz="1600" b="1" dirty="0"/>
              <a:t>Luca </a:t>
            </a:r>
            <a:r>
              <a:rPr lang="it-IT" sz="1600" b="1" dirty="0" err="1"/>
              <a:t>Serianni</a:t>
            </a:r>
            <a:r>
              <a:rPr lang="it-IT" sz="1600" b="1" dirty="0"/>
              <a:t>, </a:t>
            </a:r>
            <a:r>
              <a:rPr lang="it-IT" sz="1600" b="1" i="1" dirty="0"/>
              <a:t>Leggere, scrivere, argomentare. Prove ragionate di scrittura</a:t>
            </a:r>
            <a:r>
              <a:rPr lang="it-IT" sz="1600" b="1" dirty="0"/>
              <a:t>, Roma-Bari, Laterza, 2013</a:t>
            </a:r>
          </a:p>
          <a:p>
            <a:r>
              <a:rPr lang="it-IT" sz="1600" b="1" dirty="0"/>
              <a:t>Roberto Casati, </a:t>
            </a:r>
            <a:r>
              <a:rPr lang="it-IT" sz="1600" b="1" i="1" dirty="0"/>
              <a:t>Contro il colonialismo digitale. Istruzioni per continuare a leggere</a:t>
            </a:r>
            <a:r>
              <a:rPr lang="it-IT" sz="1600" b="1" dirty="0"/>
              <a:t>, Roma-Bari, Laterza, 2013</a:t>
            </a:r>
          </a:p>
          <a:p>
            <a:r>
              <a:rPr lang="it-IT" sz="1600" b="1" i="1" dirty="0"/>
              <a:t>Come scrivono gli adolescenti. Un’indagine sulla scrittura scolastica e sulla didattica della scrittura</a:t>
            </a:r>
            <a:r>
              <a:rPr lang="it-IT" sz="1600" b="1" dirty="0"/>
              <a:t>, a c. di Pietro Boscolo e Elvira </a:t>
            </a:r>
            <a:r>
              <a:rPr lang="it-IT" sz="1600" b="1" dirty="0" err="1"/>
              <a:t>Zuin</a:t>
            </a:r>
            <a:r>
              <a:rPr lang="it-IT" sz="1600" b="1" dirty="0"/>
              <a:t>, Bologna, Il Mulino, 2014</a:t>
            </a:r>
          </a:p>
          <a:p>
            <a:r>
              <a:rPr lang="it-IT" sz="1600" b="1" dirty="0"/>
              <a:t>Luca Cignetti Simone </a:t>
            </a:r>
            <a:r>
              <a:rPr lang="it-IT" sz="1600" b="1" dirty="0" err="1"/>
              <a:t>Fornara</a:t>
            </a:r>
            <a:r>
              <a:rPr lang="it-IT" sz="1600" b="1" dirty="0"/>
              <a:t>, </a:t>
            </a:r>
            <a:r>
              <a:rPr lang="it-IT" sz="1600" b="1" i="1" dirty="0"/>
              <a:t>Il piacere di scrivere. Guida all’italiano del terzo millennio</a:t>
            </a:r>
            <a:r>
              <a:rPr lang="it-IT" sz="1600" b="1" dirty="0"/>
              <a:t>, Roma, Carocci, 2014</a:t>
            </a:r>
          </a:p>
          <a:p>
            <a:r>
              <a:rPr lang="it-IT" sz="1600" b="1" dirty="0"/>
              <a:t>Ugo Cardinale, </a:t>
            </a:r>
            <a:r>
              <a:rPr lang="it-IT" sz="1600" b="1" i="1" dirty="0"/>
              <a:t>L’arte di riassumere. Introduzione alla scrittura breve</a:t>
            </a:r>
            <a:r>
              <a:rPr lang="it-IT" sz="1600" b="1" dirty="0"/>
              <a:t>, Bologna, Il Mulino, 2015</a:t>
            </a:r>
          </a:p>
          <a:p>
            <a:r>
              <a:rPr lang="it-IT" sz="1600" b="1" i="1" dirty="0"/>
              <a:t>Che lingua fa?</a:t>
            </a:r>
            <a:r>
              <a:rPr lang="it-IT" sz="1600" b="1" dirty="0"/>
              <a:t>, “Nuovi Argomenti” gennaio-marzo 2016, n. 73</a:t>
            </a:r>
          </a:p>
          <a:p>
            <a:r>
              <a:rPr lang="it-IT" sz="1600" b="1" dirty="0"/>
              <a:t>M. Palermo, Italiano scritto 2.0. Testi e ipertesti, Carocci, Roma 2017</a:t>
            </a:r>
          </a:p>
          <a:p>
            <a:r>
              <a:rPr lang="it-IT" sz="1600" b="1" dirty="0"/>
              <a:t>Lamberto Maffei, </a:t>
            </a:r>
            <a:r>
              <a:rPr lang="it-IT" sz="1600" b="1" i="1" dirty="0"/>
              <a:t>Elogio della parola</a:t>
            </a:r>
            <a:r>
              <a:rPr lang="it-IT" sz="1600" b="1" dirty="0"/>
              <a:t>, Bologna, Il Mulino, 2018 </a:t>
            </a:r>
          </a:p>
          <a:p>
            <a:r>
              <a:rPr lang="it-IT" sz="1600" b="1" dirty="0"/>
              <a:t>Gianluigi Simonetti, </a:t>
            </a:r>
            <a:r>
              <a:rPr lang="it-IT" sz="1600" b="1" i="1" dirty="0"/>
              <a:t>La letteratura circostante. Narrativa e poesia nell’Italia contemporanea</a:t>
            </a:r>
            <a:r>
              <a:rPr lang="it-IT" sz="1600" b="1" dirty="0"/>
              <a:t>, Bologna, Il Mulino, </a:t>
            </a:r>
            <a:r>
              <a:rPr lang="it-IT" sz="1600" b="1" dirty="0" smtClean="0"/>
              <a:t>2018</a:t>
            </a:r>
            <a:endParaRPr lang="it-IT" sz="1600" b="1" dirty="0"/>
          </a:p>
        </p:txBody>
      </p:sp>
    </p:spTree>
    <p:extLst>
      <p:ext uri="{BB962C8B-B14F-4D97-AF65-F5344CB8AC3E}">
        <p14:creationId xmlns:p14="http://schemas.microsoft.com/office/powerpoint/2010/main" xmlns="" val="388808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smtClean="0">
                <a:solidFill>
                  <a:schemeClr val="bg1"/>
                </a:solidFill>
              </a:rPr>
              <a:t>IL CONTESTO DELLA RIFORMA</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CasellaDiTesto 2"/>
          <p:cNvSpPr txBox="1"/>
          <p:nvPr/>
        </p:nvSpPr>
        <p:spPr>
          <a:xfrm>
            <a:off x="192398" y="912482"/>
            <a:ext cx="8778100" cy="2523768"/>
          </a:xfrm>
          <a:prstGeom prst="rect">
            <a:avLst/>
          </a:prstGeom>
          <a:noFill/>
        </p:spPr>
        <p:txBody>
          <a:bodyPr wrap="square" rtlCol="0">
            <a:spAutoFit/>
          </a:bodyPr>
          <a:lstStyle/>
          <a:p>
            <a:pPr marL="457200" indent="-457200">
              <a:buFont typeface="Arial"/>
              <a:buChar char="•"/>
            </a:pPr>
            <a:r>
              <a:rPr lang="it-IT" sz="2800" b="1" dirty="0" smtClean="0"/>
              <a:t>Ripensamento del curriculo storico-letterario per il triennio</a:t>
            </a:r>
            <a:endParaRPr lang="it-IT" sz="2800" b="1" dirty="0"/>
          </a:p>
          <a:p>
            <a:pPr marL="457200" indent="-457200">
              <a:buFont typeface="Arial"/>
              <a:buChar char="•"/>
            </a:pPr>
            <a:r>
              <a:rPr lang="it-IT" sz="2800" b="1" dirty="0"/>
              <a:t>Eliminazione della terza prova</a:t>
            </a:r>
          </a:p>
          <a:p>
            <a:pPr marL="457200" indent="-457200">
              <a:buFont typeface="Arial"/>
              <a:buChar char="•"/>
            </a:pPr>
            <a:r>
              <a:rPr lang="it-IT" sz="2800" b="1" dirty="0" smtClean="0"/>
              <a:t>Introduzione delle Prove INVALSI anche per le classi quinte</a:t>
            </a:r>
            <a:endParaRPr lang="it-IT" sz="2800" b="1" dirty="0"/>
          </a:p>
          <a:p>
            <a:endParaRPr lang="it-IT" dirty="0"/>
          </a:p>
        </p:txBody>
      </p:sp>
      <p:sp>
        <p:nvSpPr>
          <p:cNvPr id="5" name="Segnaposto numero diapositiva 4"/>
          <p:cNvSpPr>
            <a:spLocks noGrp="1"/>
          </p:cNvSpPr>
          <p:nvPr>
            <p:ph type="sldNum" sz="quarter" idx="12"/>
          </p:nvPr>
        </p:nvSpPr>
        <p:spPr/>
        <p:txBody>
          <a:bodyPr/>
          <a:lstStyle/>
          <a:p>
            <a:fld id="{D0DFE590-AF79-A540-BE66-32D27E2BF479}" type="slidenum">
              <a:rPr lang="it-IT" smtClean="0"/>
              <a:pPr/>
              <a:t>3</a:t>
            </a:fld>
            <a:endParaRPr lang="it-IT"/>
          </a:p>
        </p:txBody>
      </p:sp>
      <p:sp>
        <p:nvSpPr>
          <p:cNvPr id="2" name="CasellaDiTesto 1"/>
          <p:cNvSpPr txBox="1"/>
          <p:nvPr/>
        </p:nvSpPr>
        <p:spPr>
          <a:xfrm>
            <a:off x="295912" y="3436250"/>
            <a:ext cx="8674586" cy="1107996"/>
          </a:xfrm>
          <a:prstGeom prst="rect">
            <a:avLst/>
          </a:prstGeom>
          <a:noFill/>
        </p:spPr>
        <p:txBody>
          <a:bodyPr wrap="square" rtlCol="0">
            <a:spAutoFit/>
          </a:bodyPr>
          <a:lstStyle/>
          <a:p>
            <a:pPr marL="285750" indent="-285750">
              <a:buFont typeface="Wingdings" charset="0"/>
              <a:buChar char="Ø"/>
            </a:pPr>
            <a:r>
              <a:rPr lang="it-IT" sz="2400" b="1" dirty="0" smtClean="0">
                <a:solidFill>
                  <a:srgbClr val="800000"/>
                </a:solidFill>
              </a:rPr>
              <a:t>Per affrontare la nuova prima prova appare utile recuperare alcune acquisizioni della LINGUISTICA TESTUALE</a:t>
            </a:r>
          </a:p>
          <a:p>
            <a:endParaRPr lang="it-IT" dirty="0"/>
          </a:p>
        </p:txBody>
      </p:sp>
    </p:spTree>
    <p:extLst>
      <p:ext uri="{BB962C8B-B14F-4D97-AF65-F5344CB8AC3E}">
        <p14:creationId xmlns:p14="http://schemas.microsoft.com/office/powerpoint/2010/main" xmlns="" val="4279402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IL TESTO ALL’INCROCIO DELLE COMPETENZE</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CasellaDiTesto 1"/>
          <p:cNvSpPr txBox="1"/>
          <p:nvPr/>
        </p:nvSpPr>
        <p:spPr>
          <a:xfrm>
            <a:off x="320572" y="986467"/>
            <a:ext cx="8470491" cy="4216539"/>
          </a:xfrm>
          <a:prstGeom prst="rect">
            <a:avLst/>
          </a:prstGeom>
          <a:noFill/>
        </p:spPr>
        <p:txBody>
          <a:bodyPr wrap="square" rtlCol="0">
            <a:spAutoFit/>
          </a:bodyPr>
          <a:lstStyle/>
          <a:p>
            <a:pPr marL="0" indent="0">
              <a:buNone/>
            </a:pPr>
            <a:r>
              <a:rPr lang="it-IT" sz="2400" b="1" dirty="0" smtClean="0"/>
              <a:t>Le </a:t>
            </a:r>
            <a:r>
              <a:rPr lang="it-IT" sz="2400" b="1" dirty="0"/>
              <a:t>direttive ministeriali impongono ai docenti dei licei e delle scuole di 2° grado in </a:t>
            </a:r>
            <a:r>
              <a:rPr lang="it-IT" sz="2400" b="1" dirty="0" smtClean="0"/>
              <a:t>generale </a:t>
            </a:r>
            <a:r>
              <a:rPr lang="it-IT" sz="2400" b="1" dirty="0"/>
              <a:t>di sviluppare la competenza testuale degli alunni, sia nella comprensione (individuare dati e informazioni, fare inferenze, comprendere le relazioni logiche interne), sia nella produzione (curare la dimensione testuale, ideativa e linguistica).</a:t>
            </a:r>
          </a:p>
          <a:p>
            <a:pPr marL="0" indent="0">
              <a:buNone/>
            </a:pPr>
            <a:r>
              <a:rPr lang="it-IT" sz="2400" b="1" dirty="0"/>
              <a:t>La centralità della comprensione del testo è quindi un obiettivo trasversale per chi lavora nella scuola e </a:t>
            </a:r>
            <a:r>
              <a:rPr lang="it-IT" sz="2400" b="1" dirty="0" smtClean="0"/>
              <a:t>nell'università. </a:t>
            </a:r>
          </a:p>
          <a:p>
            <a:pPr marL="0" indent="0">
              <a:buNone/>
            </a:pPr>
            <a:r>
              <a:rPr lang="it-IT" sz="2000" b="1" dirty="0" smtClean="0"/>
              <a:t>M. Palermo, </a:t>
            </a:r>
            <a:r>
              <a:rPr lang="it-IT" sz="2000" b="1" i="1" dirty="0" smtClean="0"/>
              <a:t>La competenza testuale e la comprensione dei </a:t>
            </a:r>
            <a:r>
              <a:rPr lang="it-IT" sz="2000" b="1" i="1" dirty="0" err="1" smtClean="0"/>
              <a:t>testi</a:t>
            </a:r>
            <a:r>
              <a:rPr lang="it-IT" sz="1400" i="1" dirty="0" err="1" smtClean="0">
                <a:hlinkClick r:id="rId4"/>
              </a:rPr>
              <a:t>http</a:t>
            </a:r>
            <a:r>
              <a:rPr lang="it-IT" sz="1400" dirty="0">
                <a:hlinkClick r:id="rId4"/>
              </a:rPr>
              <a:t>://www.zammumultimedia.it/competenza-testuale-strategie-di-attesa-e-comprensione-dei-testi-prof-massimo-palermo-mat-ita.htm</a:t>
            </a:r>
            <a:r>
              <a:rPr lang="it-IT" sz="1400" dirty="0"/>
              <a:t> </a:t>
            </a:r>
            <a:r>
              <a:rPr lang="it-IT" sz="2400" dirty="0" smtClean="0"/>
              <a:t>)</a:t>
            </a:r>
            <a:endParaRPr lang="it-IT" sz="1400" dirty="0"/>
          </a:p>
          <a:p>
            <a:endParaRPr lang="it-IT" dirty="0"/>
          </a:p>
        </p:txBody>
      </p:sp>
      <p:sp>
        <p:nvSpPr>
          <p:cNvPr id="3" name="Segnaposto numero diapositiva 2"/>
          <p:cNvSpPr>
            <a:spLocks noGrp="1"/>
          </p:cNvSpPr>
          <p:nvPr>
            <p:ph type="sldNum" sz="quarter" idx="12"/>
          </p:nvPr>
        </p:nvSpPr>
        <p:spPr/>
        <p:txBody>
          <a:bodyPr/>
          <a:lstStyle/>
          <a:p>
            <a:fld id="{D0DFE590-AF79-A540-BE66-32D27E2BF479}" type="slidenum">
              <a:rPr lang="it-IT" smtClean="0"/>
              <a:pPr/>
              <a:t>4</a:t>
            </a:fld>
            <a:endParaRPr lang="it-IT"/>
          </a:p>
        </p:txBody>
      </p:sp>
    </p:spTree>
    <p:extLst>
      <p:ext uri="{BB962C8B-B14F-4D97-AF65-F5344CB8AC3E}">
        <p14:creationId xmlns:p14="http://schemas.microsoft.com/office/powerpoint/2010/main" xmlns="" val="19005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chemeClr val="bg1"/>
                </a:solidFill>
              </a:rPr>
              <a:t>LA LINGUISTICA TESTUALE</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egnaposto numero diapositiva 2"/>
          <p:cNvSpPr>
            <a:spLocks noGrp="1"/>
          </p:cNvSpPr>
          <p:nvPr>
            <p:ph type="sldNum" sz="quarter" idx="12"/>
          </p:nvPr>
        </p:nvSpPr>
        <p:spPr/>
        <p:txBody>
          <a:bodyPr/>
          <a:lstStyle/>
          <a:p>
            <a:fld id="{D0DFE590-AF79-A540-BE66-32D27E2BF479}" type="slidenum">
              <a:rPr lang="it-IT" smtClean="0"/>
              <a:pPr/>
              <a:t>5</a:t>
            </a:fld>
            <a:endParaRPr lang="it-IT"/>
          </a:p>
        </p:txBody>
      </p:sp>
      <p:sp>
        <p:nvSpPr>
          <p:cNvPr id="9" name="CasellaDiTesto 8"/>
          <p:cNvSpPr txBox="1"/>
          <p:nvPr/>
        </p:nvSpPr>
        <p:spPr>
          <a:xfrm>
            <a:off x="192398" y="1220753"/>
            <a:ext cx="8778100" cy="400110"/>
          </a:xfrm>
          <a:prstGeom prst="rect">
            <a:avLst/>
          </a:prstGeom>
          <a:noFill/>
        </p:spPr>
        <p:txBody>
          <a:bodyPr wrap="square" rtlCol="0">
            <a:spAutoFit/>
          </a:bodyPr>
          <a:lstStyle/>
          <a:p>
            <a:r>
              <a:rPr lang="it-IT" sz="2000" b="1" dirty="0" smtClean="0">
                <a:solidFill>
                  <a:srgbClr val="800000"/>
                </a:solidFill>
              </a:rPr>
              <a:t>Operare nell’ottica della linguistica testuale significa:</a:t>
            </a:r>
            <a:endParaRPr lang="it-IT" sz="2000" b="1" dirty="0">
              <a:solidFill>
                <a:srgbClr val="800000"/>
              </a:solidFill>
            </a:endParaRPr>
          </a:p>
        </p:txBody>
      </p:sp>
      <p:sp>
        <p:nvSpPr>
          <p:cNvPr id="11" name="CasellaDiTesto 10"/>
          <p:cNvSpPr txBox="1"/>
          <p:nvPr/>
        </p:nvSpPr>
        <p:spPr>
          <a:xfrm>
            <a:off x="192398" y="1701655"/>
            <a:ext cx="8778100" cy="2308324"/>
          </a:xfrm>
          <a:prstGeom prst="rect">
            <a:avLst/>
          </a:prstGeom>
          <a:noFill/>
        </p:spPr>
        <p:txBody>
          <a:bodyPr wrap="square" rtlCol="0">
            <a:spAutoFit/>
          </a:bodyPr>
          <a:lstStyle/>
          <a:p>
            <a:pPr marL="285750" indent="-285750">
              <a:buFontTx/>
              <a:buChar char="-"/>
            </a:pPr>
            <a:r>
              <a:rPr lang="it-IT" sz="2400" b="1" dirty="0" smtClean="0"/>
              <a:t>Affrontare lo sviluppo della competenza linguistica e metalinguistica non in prospettiva formale e tassonomica, ma valorizzando gli aspetti funzionali </a:t>
            </a:r>
          </a:p>
          <a:p>
            <a:pPr marL="285750" indent="-285750">
              <a:buFontTx/>
              <a:buChar char="-"/>
            </a:pPr>
            <a:r>
              <a:rPr lang="it-IT" sz="2400" b="1" dirty="0" smtClean="0"/>
              <a:t>Acquisire uno sguardo d’insieme, che non si limiti, per esempio, alla gerarchizzazione delle idee nell’organizzazione dei contenuti, ma punti allo sviluppo di una progressione tematica coerente</a:t>
            </a:r>
            <a:endParaRPr lang="it-IT" sz="2400" b="1" dirty="0"/>
          </a:p>
        </p:txBody>
      </p:sp>
    </p:spTree>
    <p:extLst>
      <p:ext uri="{BB962C8B-B14F-4D97-AF65-F5344CB8AC3E}">
        <p14:creationId xmlns:p14="http://schemas.microsoft.com/office/powerpoint/2010/main" xmlns="" val="14502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TESTUALITÀ CLASSICA </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CasellaDiTesto 1"/>
          <p:cNvSpPr txBox="1"/>
          <p:nvPr/>
        </p:nvSpPr>
        <p:spPr>
          <a:xfrm>
            <a:off x="468528" y="1097444"/>
            <a:ext cx="8125260" cy="3046988"/>
          </a:xfrm>
          <a:prstGeom prst="rect">
            <a:avLst/>
          </a:prstGeom>
          <a:noFill/>
        </p:spPr>
        <p:txBody>
          <a:bodyPr wrap="square" rtlCol="0">
            <a:spAutoFit/>
          </a:bodyPr>
          <a:lstStyle/>
          <a:p>
            <a:pPr marL="0" indent="0" algn="ctr">
              <a:buNone/>
            </a:pPr>
            <a:r>
              <a:rPr lang="it-IT" sz="2400" b="1" dirty="0" smtClean="0">
                <a:solidFill>
                  <a:srgbClr val="800000"/>
                </a:solidFill>
              </a:rPr>
              <a:t>La competenza </a:t>
            </a:r>
            <a:r>
              <a:rPr lang="it-IT" sz="2400" b="1" dirty="0">
                <a:solidFill>
                  <a:srgbClr val="800000"/>
                </a:solidFill>
              </a:rPr>
              <a:t>testuale </a:t>
            </a:r>
            <a:r>
              <a:rPr lang="it-IT" sz="2400" b="1" dirty="0" smtClean="0">
                <a:solidFill>
                  <a:srgbClr val="800000"/>
                </a:solidFill>
              </a:rPr>
              <a:t>secondo la </a:t>
            </a:r>
            <a:r>
              <a:rPr lang="it-IT" sz="2400" b="1" dirty="0">
                <a:solidFill>
                  <a:srgbClr val="800000"/>
                </a:solidFill>
              </a:rPr>
              <a:t>retorica classica</a:t>
            </a:r>
          </a:p>
          <a:p>
            <a:pPr marL="342900" indent="-342900" algn="just">
              <a:buFont typeface="Arial"/>
              <a:buChar char="•"/>
            </a:pPr>
            <a:r>
              <a:rPr lang="it-IT" sz="2400" b="1" dirty="0"/>
              <a:t>Testo = organismo coerente compiuto ordinato</a:t>
            </a:r>
          </a:p>
          <a:p>
            <a:pPr marL="342900" indent="-342900" algn="just">
              <a:buFont typeface="Arial"/>
              <a:buChar char="•"/>
            </a:pPr>
            <a:r>
              <a:rPr lang="it-IT" sz="2400" b="1" dirty="0"/>
              <a:t>Sequenzialità</a:t>
            </a:r>
          </a:p>
          <a:p>
            <a:pPr marL="342900" indent="-342900" algn="just">
              <a:buFont typeface="Arial"/>
              <a:buChar char="•"/>
            </a:pPr>
            <a:r>
              <a:rPr lang="it-IT" sz="2400" b="1" dirty="0"/>
              <a:t>Connettivi testuali corrispondenti passaggi logico-ragionativi stringenti</a:t>
            </a:r>
          </a:p>
          <a:p>
            <a:pPr marL="342900" indent="-342900" algn="just">
              <a:buFont typeface="Arial"/>
              <a:buChar char="•"/>
            </a:pPr>
            <a:r>
              <a:rPr lang="it-IT" sz="2400" b="1" dirty="0"/>
              <a:t>Coerenza linguistica e adeguatezza stilistica alle situazioni comunicative</a:t>
            </a:r>
          </a:p>
          <a:p>
            <a:pPr marL="342900" indent="-342900" algn="just">
              <a:buFont typeface="Arial"/>
              <a:buChar char="•"/>
            </a:pPr>
            <a:r>
              <a:rPr lang="it-IT" sz="2400" b="1" dirty="0"/>
              <a:t>Lessico specifico</a:t>
            </a:r>
          </a:p>
        </p:txBody>
      </p:sp>
      <p:sp>
        <p:nvSpPr>
          <p:cNvPr id="3" name="Segnaposto numero diapositiva 2"/>
          <p:cNvSpPr>
            <a:spLocks noGrp="1"/>
          </p:cNvSpPr>
          <p:nvPr>
            <p:ph type="sldNum" sz="quarter" idx="12"/>
          </p:nvPr>
        </p:nvSpPr>
        <p:spPr/>
        <p:txBody>
          <a:bodyPr/>
          <a:lstStyle/>
          <a:p>
            <a:fld id="{D0DFE590-AF79-A540-BE66-32D27E2BF479}" type="slidenum">
              <a:rPr lang="it-IT" smtClean="0"/>
              <a:pPr/>
              <a:t>6</a:t>
            </a:fld>
            <a:endParaRPr lang="it-IT"/>
          </a:p>
        </p:txBody>
      </p:sp>
    </p:spTree>
    <p:extLst>
      <p:ext uri="{BB962C8B-B14F-4D97-AF65-F5344CB8AC3E}">
        <p14:creationId xmlns:p14="http://schemas.microsoft.com/office/powerpoint/2010/main" xmlns="" val="314097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chemeClr val="bg1"/>
                </a:solidFill>
              </a:rPr>
              <a:t>NUOVE TESTUALITÀ?</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7</a:t>
            </a:fld>
            <a:endParaRPr lang="it-IT"/>
          </a:p>
        </p:txBody>
      </p:sp>
      <p:sp>
        <p:nvSpPr>
          <p:cNvPr id="3" name="CasellaDiTesto 2"/>
          <p:cNvSpPr txBox="1"/>
          <p:nvPr/>
        </p:nvSpPr>
        <p:spPr>
          <a:xfrm>
            <a:off x="192398" y="2493759"/>
            <a:ext cx="8366228" cy="2554545"/>
          </a:xfrm>
          <a:prstGeom prst="rect">
            <a:avLst/>
          </a:prstGeom>
          <a:noFill/>
        </p:spPr>
        <p:txBody>
          <a:bodyPr wrap="square" rtlCol="0">
            <a:spAutoFit/>
          </a:bodyPr>
          <a:lstStyle/>
          <a:p>
            <a:pPr marL="457200" indent="-457200" algn="just">
              <a:buFont typeface="Arial"/>
              <a:buChar char="•"/>
            </a:pPr>
            <a:r>
              <a:rPr lang="it-IT" sz="3200" b="1" dirty="0"/>
              <a:t>Frammentazione / giustapposizione / ellissi</a:t>
            </a:r>
          </a:p>
          <a:p>
            <a:pPr marL="457200" indent="-457200" algn="just">
              <a:buFont typeface="Arial"/>
              <a:buChar char="•"/>
            </a:pPr>
            <a:r>
              <a:rPr lang="it-IT" sz="3200" b="1" dirty="0"/>
              <a:t>Mescolanza di codici: parole, immagini, suoni</a:t>
            </a:r>
          </a:p>
          <a:p>
            <a:pPr marL="457200" indent="-457200" algn="just">
              <a:buFont typeface="Arial"/>
              <a:buChar char="•"/>
            </a:pPr>
            <a:r>
              <a:rPr lang="it-IT" sz="3200" b="1" dirty="0"/>
              <a:t>Disgregazione del tessuto logico-argomentativo</a:t>
            </a:r>
          </a:p>
          <a:p>
            <a:pPr marL="457200" indent="-457200">
              <a:buFont typeface="Arial"/>
              <a:buChar char="•"/>
            </a:pPr>
            <a:endParaRPr lang="it-IT" sz="3200" b="1" dirty="0"/>
          </a:p>
        </p:txBody>
      </p:sp>
      <p:sp>
        <p:nvSpPr>
          <p:cNvPr id="5" name="CasellaDiTesto 4"/>
          <p:cNvSpPr txBox="1"/>
          <p:nvPr/>
        </p:nvSpPr>
        <p:spPr>
          <a:xfrm>
            <a:off x="320572" y="850828"/>
            <a:ext cx="8519810" cy="1569660"/>
          </a:xfrm>
          <a:prstGeom prst="rect">
            <a:avLst/>
          </a:prstGeom>
          <a:noFill/>
        </p:spPr>
        <p:txBody>
          <a:bodyPr wrap="square" rtlCol="0">
            <a:spAutoFit/>
          </a:bodyPr>
          <a:lstStyle/>
          <a:p>
            <a:r>
              <a:rPr lang="it-IT" sz="2400" b="1" dirty="0" smtClean="0">
                <a:solidFill>
                  <a:srgbClr val="800000"/>
                </a:solidFill>
              </a:rPr>
              <a:t>Non si possono ignorare le nuove forme di testualità, che fanno parte dell’esperienza comunicativa degli adolescenti, e sono caratterizzate dai seguenti fenomeni, già oggetto di attenzione da parte degli studiosi:</a:t>
            </a:r>
            <a:endParaRPr lang="it-IT" sz="2400" b="1" dirty="0">
              <a:solidFill>
                <a:srgbClr val="800000"/>
              </a:solidFill>
            </a:endParaRPr>
          </a:p>
        </p:txBody>
      </p:sp>
    </p:spTree>
    <p:extLst>
      <p:ext uri="{BB962C8B-B14F-4D97-AF65-F5344CB8AC3E}">
        <p14:creationId xmlns:p14="http://schemas.microsoft.com/office/powerpoint/2010/main" xmlns="" val="344172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chemeClr val="bg1"/>
                </a:solidFill>
              </a:rPr>
              <a:t>TESTUALITÀ E RETE</a:t>
            </a:r>
            <a:endParaRPr lang="it-IT" dirty="0">
              <a:solidFill>
                <a:schemeClr val="bg1"/>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8</a:t>
            </a:fld>
            <a:endParaRPr lang="it-IT"/>
          </a:p>
        </p:txBody>
      </p:sp>
      <p:sp>
        <p:nvSpPr>
          <p:cNvPr id="3" name="CasellaDiTesto 2"/>
          <p:cNvSpPr txBox="1"/>
          <p:nvPr/>
        </p:nvSpPr>
        <p:spPr>
          <a:xfrm>
            <a:off x="192398" y="900151"/>
            <a:ext cx="8778100" cy="3862596"/>
          </a:xfrm>
          <a:prstGeom prst="rect">
            <a:avLst/>
          </a:prstGeom>
          <a:noFill/>
        </p:spPr>
        <p:txBody>
          <a:bodyPr wrap="square" rtlCol="0">
            <a:spAutoFit/>
          </a:bodyPr>
          <a:lstStyle/>
          <a:p>
            <a:pPr marL="0" indent="0">
              <a:buNone/>
            </a:pPr>
            <a:r>
              <a:rPr lang="it-IT" sz="2400" b="1" dirty="0"/>
              <a:t>[…] gli elementi caratteristici dell’ipertesto e della scrittura digitale rimodellano la struttura testuale tradizionale attraverso una codifica a strati. </a:t>
            </a:r>
            <a:r>
              <a:rPr lang="it-IT" sz="2400" b="1" dirty="0" smtClean="0"/>
              <a:t>[</a:t>
            </a:r>
            <a:r>
              <a:rPr lang="it-IT" sz="2400" b="1" dirty="0"/>
              <a:t>…] Tali novità comportano la </a:t>
            </a:r>
            <a:r>
              <a:rPr lang="it-IT" sz="2400" b="1" dirty="0" smtClean="0"/>
              <a:t>destrutturazione </a:t>
            </a:r>
            <a:r>
              <a:rPr lang="it-IT" sz="2400" b="1" dirty="0"/>
              <a:t>di alcune caratteristiche costitutive del testo scritto. Sono cioè messi in discussione i pilastri della testualità così come sono stati concepiti per millenni e così come sono stati formalizzati nel secolo scorso dalla linguistica del testo: si tratta di categorie primarie come la coerenza, la coesione e il rapporto tra testo, cotesto e contesto, la progressione tematica.</a:t>
            </a:r>
          </a:p>
          <a:p>
            <a:pPr marL="0" indent="0">
              <a:buNone/>
            </a:pPr>
            <a:r>
              <a:rPr lang="it-IT" sz="1100" b="1" dirty="0"/>
              <a:t>M. Palermo, </a:t>
            </a:r>
            <a:r>
              <a:rPr lang="it-IT" sz="1100" b="1" i="1" dirty="0"/>
              <a:t>Italiano scritto 2.0. Testi e ipertesti</a:t>
            </a:r>
            <a:r>
              <a:rPr lang="it-IT" sz="1100" b="1" dirty="0"/>
              <a:t>, Roma, Carocci, 2017, p. 95. </a:t>
            </a:r>
          </a:p>
          <a:p>
            <a:endParaRPr lang="it-IT" dirty="0"/>
          </a:p>
        </p:txBody>
      </p:sp>
    </p:spTree>
    <p:extLst>
      <p:ext uri="{BB962C8B-B14F-4D97-AF65-F5344CB8AC3E}">
        <p14:creationId xmlns:p14="http://schemas.microsoft.com/office/powerpoint/2010/main" xmlns="" val="304031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54844"/>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it-IT" b="1" dirty="0">
                <a:solidFill>
                  <a:srgbClr val="FFFFFF"/>
                </a:solidFill>
              </a:rPr>
              <a:t>DIFESA DELL’ARGOMENTAZIONE</a:t>
            </a:r>
            <a:endParaRPr lang="it-IT" dirty="0">
              <a:solidFill>
                <a:srgbClr val="FFFFFF"/>
              </a:solidFill>
            </a:endParaRPr>
          </a:p>
        </p:txBody>
      </p:sp>
      <p:sp>
        <p:nvSpPr>
          <p:cNvPr id="6" name="Rettangolo 5"/>
          <p:cNvSpPr/>
          <p:nvPr/>
        </p:nvSpPr>
        <p:spPr>
          <a:xfrm flipV="1">
            <a:off x="0" y="5143502"/>
            <a:ext cx="9144000" cy="34529"/>
          </a:xfrm>
          <a:prstGeom prst="rect">
            <a:avLst/>
          </a:prstGeom>
          <a:solidFill>
            <a:srgbClr val="202F8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pic>
        <p:nvPicPr>
          <p:cNvPr id="7" name="Immagine 4" descr="didacta-logo-whit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2398" y="58942"/>
            <a:ext cx="803853" cy="5426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magin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70793" y="148089"/>
            <a:ext cx="1099705" cy="437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numero diapositiva 1"/>
          <p:cNvSpPr>
            <a:spLocks noGrp="1"/>
          </p:cNvSpPr>
          <p:nvPr>
            <p:ph type="sldNum" sz="quarter" idx="12"/>
          </p:nvPr>
        </p:nvSpPr>
        <p:spPr/>
        <p:txBody>
          <a:bodyPr/>
          <a:lstStyle/>
          <a:p>
            <a:fld id="{D0DFE590-AF79-A540-BE66-32D27E2BF479}" type="slidenum">
              <a:rPr lang="it-IT" smtClean="0"/>
              <a:pPr/>
              <a:t>9</a:t>
            </a:fld>
            <a:endParaRPr lang="it-IT"/>
          </a:p>
        </p:txBody>
      </p:sp>
      <p:sp>
        <p:nvSpPr>
          <p:cNvPr id="3" name="CasellaDiTesto 2"/>
          <p:cNvSpPr txBox="1"/>
          <p:nvPr/>
        </p:nvSpPr>
        <p:spPr>
          <a:xfrm>
            <a:off x="0" y="1960603"/>
            <a:ext cx="9144000" cy="3262432"/>
          </a:xfrm>
          <a:prstGeom prst="rect">
            <a:avLst/>
          </a:prstGeom>
          <a:noFill/>
        </p:spPr>
        <p:txBody>
          <a:bodyPr wrap="square" rtlCol="0">
            <a:spAutoFit/>
          </a:bodyPr>
          <a:lstStyle/>
          <a:p>
            <a:pPr marL="0" indent="0">
              <a:buNone/>
            </a:pPr>
            <a:r>
              <a:rPr lang="it-IT" sz="2000" b="1" dirty="0"/>
              <a:t>[…] la struttura dell’argomentazione è una struttura frattale (o ricorsiva): poiché gli argomenti addotti a sostegno di una tesi hanno generalmente a loro volta bisogno di essere motivati, è evidente che ciascuno degli argomenti di primo grado assumerà nei confronti degli argomenti di secondo grado che lo motivano le funzioni di una tesi, e che la struttura tesi-argomento si riproporrà identica per gli argomenti di secondo, terzo, quarto grado e così via. </a:t>
            </a:r>
            <a:r>
              <a:rPr lang="it-IT" sz="2000" b="1" dirty="0" smtClean="0"/>
              <a:t>[</a:t>
            </a:r>
            <a:r>
              <a:rPr lang="is-IS" sz="2000" b="1" dirty="0" smtClean="0"/>
              <a:t>…]</a:t>
            </a:r>
            <a:r>
              <a:rPr lang="it-IT" sz="2000" b="1" dirty="0" smtClean="0"/>
              <a:t> </a:t>
            </a:r>
            <a:r>
              <a:rPr lang="it-IT" sz="2000" b="1" dirty="0"/>
              <a:t>nell’analisi dell’argomentazione le designazioni “tesi” e “argomento” non sono fisse ma cambiano a seconda del segmento della struttura argomentativa che si prende in considerazione.</a:t>
            </a:r>
          </a:p>
          <a:p>
            <a:pPr marL="0" indent="0">
              <a:buNone/>
            </a:pPr>
            <a:r>
              <a:rPr lang="it-IT" sz="1400" b="1" dirty="0"/>
              <a:t>Carmen Dell’Aversano, Alessandro Grilli, </a:t>
            </a:r>
            <a:r>
              <a:rPr lang="it-IT" sz="1400" b="1" i="1" dirty="0"/>
              <a:t>La scrittura argomentativa. Dal saggio breve alla tesi di dottorato</a:t>
            </a:r>
            <a:r>
              <a:rPr lang="it-IT" sz="1400" b="1" dirty="0"/>
              <a:t>, Firenze, Le </a:t>
            </a:r>
            <a:r>
              <a:rPr lang="it-IT" sz="1400" b="1" dirty="0" err="1"/>
              <a:t>Monnier</a:t>
            </a:r>
            <a:r>
              <a:rPr lang="it-IT" sz="1400" b="1" dirty="0"/>
              <a:t> Università, 2005, p. 99. </a:t>
            </a:r>
          </a:p>
          <a:p>
            <a:endParaRPr lang="it-IT" b="1" dirty="0"/>
          </a:p>
        </p:txBody>
      </p:sp>
      <p:sp>
        <p:nvSpPr>
          <p:cNvPr id="5" name="CasellaDiTesto 4"/>
          <p:cNvSpPr txBox="1"/>
          <p:nvPr/>
        </p:nvSpPr>
        <p:spPr>
          <a:xfrm>
            <a:off x="192398" y="716498"/>
            <a:ext cx="8778100" cy="1200329"/>
          </a:xfrm>
          <a:prstGeom prst="rect">
            <a:avLst/>
          </a:prstGeom>
          <a:noFill/>
        </p:spPr>
        <p:txBody>
          <a:bodyPr wrap="square" rtlCol="0">
            <a:spAutoFit/>
          </a:bodyPr>
          <a:lstStyle/>
          <a:p>
            <a:pPr algn="just"/>
            <a:r>
              <a:rPr lang="it-IT" b="1" dirty="0" smtClean="0">
                <a:solidFill>
                  <a:srgbClr val="800000"/>
                </a:solidFill>
              </a:rPr>
              <a:t>Pur tenendo conto di questi nuovi scenari comunicativi, resta importante a scuola insegnare l’argomentazione, evitando una didattica schematica e prescrittiva, ma badando piuttosto alla consapevolezza semantica. Ancora interessanti alcune osservazioni del 2005 di Carmen Dell’Aversano:</a:t>
            </a:r>
            <a:endParaRPr lang="it-IT" b="1" dirty="0">
              <a:solidFill>
                <a:srgbClr val="800000"/>
              </a:solidFill>
            </a:endParaRPr>
          </a:p>
        </p:txBody>
      </p:sp>
    </p:spTree>
    <p:extLst>
      <p:ext uri="{BB962C8B-B14F-4D97-AF65-F5344CB8AC3E}">
        <p14:creationId xmlns:p14="http://schemas.microsoft.com/office/powerpoint/2010/main" xmlns="" val="29914465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538</TotalTime>
  <Words>2370</Words>
  <Application>Microsoft Office PowerPoint</Application>
  <PresentationFormat>Presentazione su schermo (16:9)</PresentationFormat>
  <Paragraphs>178</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uffcm</dc:creator>
  <cp:lastModifiedBy>Magda Indiveri</cp:lastModifiedBy>
  <cp:revision>45</cp:revision>
  <dcterms:created xsi:type="dcterms:W3CDTF">2017-08-21T12:25:04Z</dcterms:created>
  <dcterms:modified xsi:type="dcterms:W3CDTF">2022-07-08T13:45:27Z</dcterms:modified>
</cp:coreProperties>
</file>