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51" r:id="rId2"/>
    <p:sldId id="352" r:id="rId3"/>
    <p:sldId id="364" r:id="rId4"/>
    <p:sldId id="363" r:id="rId5"/>
    <p:sldId id="366" r:id="rId6"/>
    <p:sldId id="365" r:id="rId7"/>
    <p:sldId id="368" r:id="rId8"/>
    <p:sldId id="260" r:id="rId9"/>
    <p:sldId id="261" r:id="rId10"/>
    <p:sldId id="369" r:id="rId11"/>
    <p:sldId id="321" r:id="rId12"/>
    <p:sldId id="370" r:id="rId13"/>
    <p:sldId id="381" r:id="rId14"/>
    <p:sldId id="353" r:id="rId15"/>
    <p:sldId id="268" r:id="rId16"/>
    <p:sldId id="266" r:id="rId17"/>
    <p:sldId id="359" r:id="rId18"/>
    <p:sldId id="358" r:id="rId19"/>
    <p:sldId id="360" r:id="rId20"/>
    <p:sldId id="361" r:id="rId21"/>
    <p:sldId id="382" r:id="rId22"/>
    <p:sldId id="383" r:id="rId23"/>
    <p:sldId id="294" r:id="rId24"/>
    <p:sldId id="295" r:id="rId25"/>
    <p:sldId id="276" r:id="rId26"/>
    <p:sldId id="384" r:id="rId27"/>
    <p:sldId id="274" r:id="rId28"/>
    <p:sldId id="278" r:id="rId29"/>
    <p:sldId id="305" r:id="rId30"/>
    <p:sldId id="385" r:id="rId31"/>
    <p:sldId id="354" r:id="rId32"/>
    <p:sldId id="356" r:id="rId33"/>
    <p:sldId id="277" r:id="rId34"/>
    <p:sldId id="378" r:id="rId35"/>
    <p:sldId id="315" r:id="rId36"/>
    <p:sldId id="379" r:id="rId37"/>
    <p:sldId id="380" r:id="rId3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zione predefinita" id="{5E3CC2BC-9EB5-6A41-A676-C3E17701D7BC}">
          <p14:sldIdLst>
            <p14:sldId id="351"/>
            <p14:sldId id="352"/>
            <p14:sldId id="364"/>
            <p14:sldId id="363"/>
            <p14:sldId id="366"/>
            <p14:sldId id="365"/>
            <p14:sldId id="368"/>
            <p14:sldId id="260"/>
            <p14:sldId id="261"/>
            <p14:sldId id="369"/>
            <p14:sldId id="321"/>
            <p14:sldId id="370"/>
            <p14:sldId id="381"/>
            <p14:sldId id="353"/>
            <p14:sldId id="268"/>
            <p14:sldId id="266"/>
            <p14:sldId id="359"/>
            <p14:sldId id="358"/>
            <p14:sldId id="360"/>
            <p14:sldId id="361"/>
            <p14:sldId id="382"/>
            <p14:sldId id="383"/>
            <p14:sldId id="294"/>
            <p14:sldId id="295"/>
            <p14:sldId id="276"/>
            <p14:sldId id="384"/>
            <p14:sldId id="274"/>
            <p14:sldId id="278"/>
            <p14:sldId id="305"/>
            <p14:sldId id="385"/>
            <p14:sldId id="354"/>
            <p14:sldId id="356"/>
            <p14:sldId id="277"/>
            <p14:sldId id="378"/>
            <p14:sldId id="315"/>
            <p14:sldId id="379"/>
            <p14:sldId id="380"/>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edana Chines" initials="LC" lastIdx="1" clrIdx="0">
    <p:extLst>
      <p:ext uri="{19B8F6BF-5375-455C-9EA6-DF929625EA0E}">
        <p15:presenceInfo xmlns:p15="http://schemas.microsoft.com/office/powerpoint/2012/main" xmlns="" userId="S-1-5-21-2162351890-1506888927-3107636301-14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25" autoAdjust="0"/>
  </p:normalViewPr>
  <p:slideViewPr>
    <p:cSldViewPr snapToGrid="0" snapToObjects="1">
      <p:cViewPr varScale="1">
        <p:scale>
          <a:sx n="49" d="100"/>
          <a:sy n="49" d="100"/>
        </p:scale>
        <p:origin x="-189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B3C222-759C-304C-8947-BDAEF79AAFDA}" type="datetimeFigureOut">
              <a:rPr lang="it-IT" smtClean="0"/>
              <a:pPr/>
              <a:t>26/01/2024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C265BE-89FB-8C49-94FB-ACA16D78F73A}" type="slidenum">
              <a:rPr lang="it-IT" smtClean="0"/>
              <a:pPr/>
              <a:t>‹N›</a:t>
            </a:fld>
            <a:endParaRPr lang="it-IT"/>
          </a:p>
        </p:txBody>
      </p:sp>
    </p:spTree>
    <p:extLst>
      <p:ext uri="{BB962C8B-B14F-4D97-AF65-F5344CB8AC3E}">
        <p14:creationId xmlns:p14="http://schemas.microsoft.com/office/powerpoint/2010/main" xmlns="" val="19828042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6434173-210D-4D3A-9F8B-29337A7836F9}" type="slidenum">
              <a:rPr lang="it-IT" smtClean="0"/>
              <a:pPr/>
              <a:t>25</a:t>
            </a:fld>
            <a:endParaRPr lang="it-IT"/>
          </a:p>
        </p:txBody>
      </p:sp>
    </p:spTree>
    <p:extLst>
      <p:ext uri="{BB962C8B-B14F-4D97-AF65-F5344CB8AC3E}">
        <p14:creationId xmlns:p14="http://schemas.microsoft.com/office/powerpoint/2010/main" xmlns="" val="155817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6434173-210D-4D3A-9F8B-29337A7836F9}" type="slidenum">
              <a:rPr lang="it-IT" smtClean="0"/>
              <a:pPr/>
              <a:t>28</a:t>
            </a:fld>
            <a:endParaRPr lang="it-IT"/>
          </a:p>
        </p:txBody>
      </p:sp>
    </p:spTree>
    <p:extLst>
      <p:ext uri="{BB962C8B-B14F-4D97-AF65-F5344CB8AC3E}">
        <p14:creationId xmlns:p14="http://schemas.microsoft.com/office/powerpoint/2010/main" xmlns="" val="560716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269948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3672203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271825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32787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2528978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325802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103971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2669990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97271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2383760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C9041118-17C9-AD47-8143-ADAB3232028F}" type="datetimeFigureOut">
              <a:rPr lang="it-IT" smtClean="0"/>
              <a:pPr/>
              <a:t>26/01/2024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2697309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41118-17C9-AD47-8143-ADAB3232028F}" type="datetimeFigureOut">
              <a:rPr lang="it-IT" smtClean="0"/>
              <a:pPr/>
              <a:t>26/01/2024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3ACB4-2975-3442-B677-A7B0EA370527}" type="slidenum">
              <a:rPr lang="it-IT" smtClean="0"/>
              <a:pPr/>
              <a:t>‹N›</a:t>
            </a:fld>
            <a:endParaRPr lang="it-IT"/>
          </a:p>
        </p:txBody>
      </p:sp>
    </p:spTree>
    <p:extLst>
      <p:ext uri="{BB962C8B-B14F-4D97-AF65-F5344CB8AC3E}">
        <p14:creationId xmlns:p14="http://schemas.microsoft.com/office/powerpoint/2010/main" xmlns="" val="390834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2B4E69F-E2AC-4F6B-8101-509AE662EDD6}"/>
              </a:ext>
            </a:extLst>
          </p:cNvPr>
          <p:cNvSpPr>
            <a:spLocks noGrp="1"/>
          </p:cNvSpPr>
          <p:nvPr>
            <p:ph type="title"/>
          </p:nvPr>
        </p:nvSpPr>
        <p:spPr/>
        <p:txBody>
          <a:bodyPr>
            <a:normAutofit fontScale="90000"/>
          </a:bodyPr>
          <a:lstStyle/>
          <a:p>
            <a:r>
              <a:rPr lang="it-IT" dirty="0"/>
              <a:t/>
            </a:r>
            <a:br>
              <a:rPr lang="it-IT" dirty="0"/>
            </a:br>
            <a:r>
              <a:rPr lang="it-IT" dirty="0"/>
              <a:t>LOREDANA CHINES</a:t>
            </a:r>
            <a:br>
              <a:rPr lang="it-IT" dirty="0"/>
            </a:br>
            <a:r>
              <a:rPr lang="it-IT" dirty="0"/>
              <a:t>Bologna 4 marzo 2022</a:t>
            </a:r>
            <a:br>
              <a:rPr lang="it-IT" dirty="0"/>
            </a:br>
            <a:endParaRPr lang="it-IT" dirty="0"/>
          </a:p>
        </p:txBody>
      </p:sp>
      <p:pic>
        <p:nvPicPr>
          <p:cNvPr id="5122" name="Picture 2" descr="Tre sfumature di gatta: un'estate con Petrarca - AgoraVox Italia">
            <a:extLst>
              <a:ext uri="{FF2B5EF4-FFF2-40B4-BE49-F238E27FC236}">
                <a16:creationId xmlns:a16="http://schemas.microsoft.com/office/drawing/2014/main" xmlns="" id="{7383D40B-180F-4044-9BA4-8D92E710BE78}"/>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026569" y="2654130"/>
            <a:ext cx="2962830" cy="34164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4480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730ABD4-35A7-4F99-AD53-9D760C402B8D}"/>
              </a:ext>
            </a:extLst>
          </p:cNvPr>
          <p:cNvSpPr>
            <a:spLocks noGrp="1"/>
          </p:cNvSpPr>
          <p:nvPr>
            <p:ph type="title"/>
          </p:nvPr>
        </p:nvSpPr>
        <p:spPr/>
        <p:txBody>
          <a:bodyPr/>
          <a:lstStyle/>
          <a:p>
            <a:r>
              <a:rPr lang="it-IT" dirty="0"/>
              <a:t>La «</a:t>
            </a:r>
            <a:r>
              <a:rPr lang="it-IT" dirty="0" err="1"/>
              <a:t>solitudo</a:t>
            </a:r>
            <a:r>
              <a:rPr lang="it-IT" dirty="0"/>
              <a:t>» petrarchesca</a:t>
            </a:r>
          </a:p>
        </p:txBody>
      </p:sp>
      <p:sp>
        <p:nvSpPr>
          <p:cNvPr id="3" name="Segnaposto contenuto 2">
            <a:extLst>
              <a:ext uri="{FF2B5EF4-FFF2-40B4-BE49-F238E27FC236}">
                <a16:creationId xmlns:a16="http://schemas.microsoft.com/office/drawing/2014/main" xmlns="" id="{5E717F1D-419F-4186-9FB2-7423B9F88C9D}"/>
              </a:ext>
            </a:extLst>
          </p:cNvPr>
          <p:cNvSpPr>
            <a:spLocks noGrp="1"/>
          </p:cNvSpPr>
          <p:nvPr>
            <p:ph idx="1"/>
          </p:nvPr>
        </p:nvSpPr>
        <p:spPr/>
        <p:txBody>
          <a:bodyPr>
            <a:normAutofit fontScale="70000" lnSpcReduction="20000"/>
          </a:bodyPr>
          <a:lstStyle/>
          <a:p>
            <a:pPr indent="0" algn="just">
              <a:lnSpc>
                <a:spcPct val="150000"/>
              </a:lnSpc>
              <a:spcAft>
                <a:spcPts val="0"/>
              </a:spcAft>
              <a:buNone/>
            </a:pPr>
            <a:r>
              <a:rPr lang="it-IT" dirty="0">
                <a:latin typeface="Times New Roman" panose="02020603050405020304" pitchFamily="18" charset="0"/>
                <a:ea typeface="Times New Roman" panose="02020603050405020304" pitchFamily="18" charset="0"/>
                <a:cs typeface="Times New Roman" panose="02020603050405020304" pitchFamily="18" charset="0"/>
              </a:rPr>
              <a:t> </a:t>
            </a:r>
            <a:r>
              <a:rPr lang="it-IT" dirty="0" err="1">
                <a:latin typeface="Times New Roman" panose="02020603050405020304" pitchFamily="18" charset="0"/>
                <a:ea typeface="Times New Roman" panose="02020603050405020304" pitchFamily="18" charset="0"/>
                <a:cs typeface="Times New Roman" panose="02020603050405020304" pitchFamily="18" charset="0"/>
              </a:rPr>
              <a:t>Rvf</a:t>
            </a:r>
            <a:r>
              <a:rPr lang="it-IT" dirty="0">
                <a:latin typeface="Times New Roman" panose="02020603050405020304" pitchFamily="18" charset="0"/>
                <a:ea typeface="Times New Roman" panose="02020603050405020304" pitchFamily="18" charset="0"/>
                <a:cs typeface="Times New Roman" panose="02020603050405020304" pitchFamily="18" charset="0"/>
              </a:rPr>
              <a:t> 35: </a:t>
            </a:r>
            <a:r>
              <a:rPr lang="it-IT" i="1" dirty="0">
                <a:latin typeface="Times New Roman" panose="02020603050405020304" pitchFamily="18" charset="0"/>
                <a:ea typeface="Times New Roman" panose="02020603050405020304" pitchFamily="18" charset="0"/>
                <a:cs typeface="Times New Roman" panose="02020603050405020304" pitchFamily="18" charset="0"/>
              </a:rPr>
              <a:t>Solo et pensoso…</a:t>
            </a:r>
            <a:endParaRPr lang="it-IT" dirty="0">
              <a:latin typeface="Cambria" panose="02040503050406030204" pitchFamily="18" charset="0"/>
              <a:ea typeface="MS Mincho" panose="02020609040205080304" pitchFamily="49" charset="-128"/>
              <a:cs typeface="Times New Roman" panose="02020603050405020304" pitchFamily="18" charset="0"/>
            </a:endParaRPr>
          </a:p>
          <a:p>
            <a:pPr algn="just">
              <a:lnSpc>
                <a:spcPct val="150000"/>
              </a:lnSpc>
              <a:spcAft>
                <a:spcPts val="0"/>
              </a:spcAft>
            </a:pPr>
            <a:r>
              <a:rPr lang="it-IT" dirty="0">
                <a:latin typeface="Times New Roman" panose="02020603050405020304" pitchFamily="18" charset="0"/>
                <a:ea typeface="Times New Roman" panose="02020603050405020304" pitchFamily="18" charset="0"/>
                <a:cs typeface="Times New Roman" panose="02020603050405020304" pitchFamily="18" charset="0"/>
              </a:rPr>
              <a:t>È noto come l’ansia petrarchesca di proiezione del proprio volto nei tratti di figure mitiche e letterarie trovi nel </a:t>
            </a:r>
            <a:r>
              <a:rPr lang="it-IT" dirty="0" err="1">
                <a:latin typeface="Times New Roman" panose="02020603050405020304" pitchFamily="18" charset="0"/>
                <a:ea typeface="Times New Roman" panose="02020603050405020304" pitchFamily="18" charset="0"/>
                <a:cs typeface="Times New Roman" panose="02020603050405020304" pitchFamily="18" charset="0"/>
              </a:rPr>
              <a:t>Bellerofonte</a:t>
            </a:r>
            <a:r>
              <a:rPr lang="it-IT" dirty="0">
                <a:latin typeface="Times New Roman" panose="02020603050405020304" pitchFamily="18" charset="0"/>
                <a:ea typeface="Times New Roman" panose="02020603050405020304" pitchFamily="18" charset="0"/>
                <a:cs typeface="Times New Roman" panose="02020603050405020304" pitchFamily="18" charset="0"/>
              </a:rPr>
              <a:t> omerico una delle rappresentazioni più suggestive dello scrittoio volgare e latino del poeta. L’eroe inquieto, intrepido uccisore della Chimera, viene rappresentato da Omero (</a:t>
            </a:r>
            <a:r>
              <a:rPr lang="it-IT" i="1" dirty="0" err="1">
                <a:latin typeface="Times New Roman" panose="02020603050405020304" pitchFamily="18" charset="0"/>
                <a:ea typeface="Times New Roman" panose="02020603050405020304" pitchFamily="18" charset="0"/>
                <a:cs typeface="Times New Roman" panose="02020603050405020304" pitchFamily="18" charset="0"/>
              </a:rPr>
              <a:t>Ilias</a:t>
            </a:r>
            <a:r>
              <a:rPr lang="it-IT" i="1" dirty="0">
                <a:latin typeface="Times New Roman" panose="02020603050405020304" pitchFamily="18" charset="0"/>
                <a:ea typeface="Times New Roman" panose="02020603050405020304" pitchFamily="18" charset="0"/>
                <a:cs typeface="Times New Roman" panose="02020603050405020304" pitchFamily="18" charset="0"/>
              </a:rPr>
              <a:t> </a:t>
            </a:r>
            <a:r>
              <a:rPr lang="it-IT" dirty="0">
                <a:latin typeface="Times New Roman" panose="02020603050405020304" pitchFamily="18" charset="0"/>
                <a:ea typeface="Times New Roman" panose="02020603050405020304" pitchFamily="18" charset="0"/>
                <a:cs typeface="Times New Roman" panose="02020603050405020304" pitchFamily="18" charset="0"/>
              </a:rPr>
              <a:t>VI 201-202) nell’atto di vagare straziato dalla morte dei figli </a:t>
            </a:r>
            <a:r>
              <a:rPr lang="it-IT" dirty="0" err="1">
                <a:latin typeface="Times New Roman" panose="02020603050405020304" pitchFamily="18" charset="0"/>
                <a:ea typeface="Times New Roman" panose="02020603050405020304" pitchFamily="18" charset="0"/>
                <a:cs typeface="Times New Roman" panose="02020603050405020304" pitchFamily="18" charset="0"/>
              </a:rPr>
              <a:t>Isandro</a:t>
            </a:r>
            <a:r>
              <a:rPr lang="it-IT" dirty="0">
                <a:latin typeface="Times New Roman" panose="02020603050405020304" pitchFamily="18" charset="0"/>
                <a:ea typeface="Times New Roman" panose="02020603050405020304" pitchFamily="18" charset="0"/>
                <a:cs typeface="Times New Roman" panose="02020603050405020304" pitchFamily="18" charset="0"/>
              </a:rPr>
              <a:t> e </a:t>
            </a:r>
            <a:r>
              <a:rPr lang="it-IT" dirty="0" err="1">
                <a:latin typeface="Times New Roman" panose="02020603050405020304" pitchFamily="18" charset="0"/>
                <a:ea typeface="Times New Roman" panose="02020603050405020304" pitchFamily="18" charset="0"/>
                <a:cs typeface="Times New Roman" panose="02020603050405020304" pitchFamily="18" charset="0"/>
              </a:rPr>
              <a:t>Laodamia</a:t>
            </a:r>
            <a:r>
              <a:rPr lang="it-IT" dirty="0">
                <a:latin typeface="Times New Roman" panose="02020603050405020304" pitchFamily="18" charset="0"/>
                <a:ea typeface="Times New Roman" panose="02020603050405020304" pitchFamily="18" charset="0"/>
                <a:cs typeface="Times New Roman" panose="02020603050405020304" pitchFamily="18" charset="0"/>
              </a:rPr>
              <a:t>, e così menzionato da Cicerone (che fa da </a:t>
            </a:r>
            <a:r>
              <a:rPr lang="it-IT" i="1" dirty="0">
                <a:latin typeface="Times New Roman" panose="02020603050405020304" pitchFamily="18" charset="0"/>
                <a:ea typeface="Times New Roman" panose="02020603050405020304" pitchFamily="18" charset="0"/>
                <a:cs typeface="Times New Roman" panose="02020603050405020304" pitchFamily="18" charset="0"/>
              </a:rPr>
              <a:t>medium</a:t>
            </a:r>
            <a:r>
              <a:rPr lang="it-IT" dirty="0">
                <a:latin typeface="Times New Roman" panose="02020603050405020304" pitchFamily="18" charset="0"/>
                <a:ea typeface="Times New Roman" panose="02020603050405020304" pitchFamily="18" charset="0"/>
                <a:cs typeface="Times New Roman" panose="02020603050405020304" pitchFamily="18" charset="0"/>
              </a:rPr>
              <a:t> per la lettura petrarchesca) in </a:t>
            </a:r>
            <a:r>
              <a:rPr lang="it-IT" i="1" dirty="0" err="1">
                <a:latin typeface="Times New Roman" panose="02020603050405020304" pitchFamily="18" charset="0"/>
                <a:ea typeface="Times New Roman" panose="02020603050405020304" pitchFamily="18" charset="0"/>
                <a:cs typeface="Times New Roman" panose="02020603050405020304" pitchFamily="18" charset="0"/>
              </a:rPr>
              <a:t>Tusc</a:t>
            </a:r>
            <a:r>
              <a:rPr lang="it-IT"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III 26, 63</a:t>
            </a:r>
            <a:r>
              <a:rPr lang="it-IT" dirty="0">
                <a:latin typeface="Times New Roman" panose="02020603050405020304" pitchFamily="18" charset="0"/>
                <a:ea typeface="Times New Roman" panose="02020603050405020304" pitchFamily="18" charset="0"/>
                <a:cs typeface="Times New Roman" panose="02020603050405020304" pitchFamily="18" charset="0"/>
              </a:rPr>
              <a:t>.</a:t>
            </a:r>
            <a:r>
              <a:rPr lang="it-IT" dirty="0"/>
              <a:t> </a:t>
            </a:r>
          </a:p>
        </p:txBody>
      </p:sp>
    </p:spTree>
    <p:extLst>
      <p:ext uri="{BB962C8B-B14F-4D97-AF65-F5344CB8AC3E}">
        <p14:creationId xmlns:p14="http://schemas.microsoft.com/office/powerpoint/2010/main" xmlns="" val="2380816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D2AD5824-D9AF-4320-B95F-3EC87539F8DB}"/>
              </a:ext>
            </a:extLst>
          </p:cNvPr>
          <p:cNvSpPr/>
          <p:nvPr/>
        </p:nvSpPr>
        <p:spPr>
          <a:xfrm>
            <a:off x="1" y="216566"/>
            <a:ext cx="8746958" cy="6295698"/>
          </a:xfrm>
          <a:prstGeom prst="rect">
            <a:avLst/>
          </a:prstGeom>
        </p:spPr>
        <p:txBody>
          <a:bodyPr wrap="square">
            <a:spAutoFit/>
          </a:bodyPr>
          <a:lstStyle/>
          <a:p>
            <a:pPr algn="just">
              <a:lnSpc>
                <a:spcPct val="150000"/>
              </a:lnSpc>
              <a:spcAft>
                <a:spcPts val="0"/>
              </a:spcAft>
            </a:pPr>
            <a:r>
              <a:rPr lang="it-IT" dirty="0">
                <a:latin typeface="Times New Roman" panose="02020603050405020304" pitchFamily="18" charset="0"/>
                <a:ea typeface="Times New Roman" panose="02020603050405020304" pitchFamily="18" charset="0"/>
                <a:cs typeface="Times New Roman" panose="02020603050405020304" pitchFamily="18" charset="0"/>
              </a:rPr>
              <a:t>L’immagine si attagliava perfettamente al Petrarca/</a:t>
            </a:r>
            <a:r>
              <a:rPr lang="it-IT" i="1" dirty="0">
                <a:latin typeface="Times New Roman" panose="02020603050405020304" pitchFamily="18" charset="0"/>
                <a:ea typeface="Times New Roman" panose="02020603050405020304" pitchFamily="18" charset="0"/>
                <a:cs typeface="Times New Roman" panose="02020603050405020304" pitchFamily="18" charset="0"/>
              </a:rPr>
              <a:t>Silvanus</a:t>
            </a:r>
            <a:r>
              <a:rPr lang="it-IT" dirty="0">
                <a:latin typeface="Times New Roman" panose="02020603050405020304" pitchFamily="18" charset="0"/>
                <a:ea typeface="Times New Roman" panose="02020603050405020304" pitchFamily="18" charset="0"/>
                <a:cs typeface="Times New Roman" panose="02020603050405020304" pitchFamily="18" charset="0"/>
              </a:rPr>
              <a:t>, amante della </a:t>
            </a:r>
            <a:r>
              <a:rPr lang="it-IT" i="1" dirty="0" err="1">
                <a:latin typeface="Times New Roman" panose="02020603050405020304" pitchFamily="18" charset="0"/>
                <a:ea typeface="Times New Roman" panose="02020603050405020304" pitchFamily="18" charset="0"/>
                <a:cs typeface="Times New Roman" panose="02020603050405020304" pitchFamily="18" charset="0"/>
              </a:rPr>
              <a:t>solitudo</a:t>
            </a:r>
            <a:r>
              <a:rPr lang="it-IT" i="1" dirty="0">
                <a:latin typeface="Times New Roman" panose="02020603050405020304" pitchFamily="18" charset="0"/>
                <a:ea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ea typeface="Times New Roman" panose="02020603050405020304" pitchFamily="18" charset="0"/>
                <a:cs typeface="Times New Roman" panose="02020603050405020304" pitchFamily="18" charset="0"/>
              </a:rPr>
              <a:t>iocundissima</a:t>
            </a:r>
            <a:r>
              <a:rPr lang="it-IT" dirty="0">
                <a:latin typeface="Times New Roman" panose="02020603050405020304" pitchFamily="18" charset="0"/>
                <a:ea typeface="Times New Roman" panose="02020603050405020304" pitchFamily="18" charset="0"/>
                <a:cs typeface="Times New Roman" panose="02020603050405020304" pitchFamily="18" charset="0"/>
              </a:rPr>
              <a:t>, animando i versi del celeberrimo sonetto 35 </a:t>
            </a:r>
            <a:r>
              <a:rPr lang="it-IT" i="1" dirty="0">
                <a:latin typeface="Times New Roman" panose="02020603050405020304" pitchFamily="18" charset="0"/>
                <a:ea typeface="Times New Roman" panose="02020603050405020304" pitchFamily="18" charset="0"/>
                <a:cs typeface="Times New Roman" panose="02020603050405020304" pitchFamily="18" charset="0"/>
              </a:rPr>
              <a:t>Solo et pensoso</a:t>
            </a:r>
            <a:r>
              <a:rPr lang="it-IT" dirty="0">
                <a:latin typeface="Times New Roman" panose="02020603050405020304" pitchFamily="18" charset="0"/>
                <a:ea typeface="Times New Roman" panose="02020603050405020304" pitchFamily="18" charset="0"/>
                <a:cs typeface="Times New Roman" panose="02020603050405020304" pitchFamily="18" charset="0"/>
              </a:rPr>
              <a:t>, e, in maniera più articolata, le pagine delle opere latine, a cominciare dal III libro del </a:t>
            </a:r>
            <a:r>
              <a:rPr lang="it-IT" i="1" dirty="0" err="1">
                <a:latin typeface="Times New Roman" panose="02020603050405020304" pitchFamily="18" charset="0"/>
                <a:ea typeface="Times New Roman" panose="02020603050405020304" pitchFamily="18" charset="0"/>
                <a:cs typeface="Times New Roman" panose="02020603050405020304" pitchFamily="18" charset="0"/>
              </a:rPr>
              <a:t>Secretum</a:t>
            </a:r>
            <a:r>
              <a:rPr lang="it-IT" dirty="0">
                <a:latin typeface="Times New Roman" panose="02020603050405020304" pitchFamily="18" charset="0"/>
                <a:ea typeface="Times New Roman" panose="02020603050405020304" pitchFamily="18" charset="0"/>
                <a:cs typeface="Times New Roman" panose="02020603050405020304" pitchFamily="18" charset="0"/>
              </a:rPr>
              <a:t>, in cui Agostino, ricordando la </a:t>
            </a:r>
            <a:r>
              <a:rPr lang="it-IT" i="1" dirty="0" err="1">
                <a:latin typeface="Times New Roman" panose="02020603050405020304" pitchFamily="18" charset="0"/>
                <a:ea typeface="Times New Roman" panose="02020603050405020304" pitchFamily="18" charset="0"/>
                <a:cs typeface="Times New Roman" panose="02020603050405020304" pitchFamily="18" charset="0"/>
              </a:rPr>
              <a:t>pestis</a:t>
            </a:r>
            <a:r>
              <a:rPr lang="it-IT" dirty="0">
                <a:latin typeface="Times New Roman" panose="02020603050405020304" pitchFamily="18" charset="0"/>
                <a:ea typeface="Times New Roman" panose="02020603050405020304" pitchFamily="18" charset="0"/>
                <a:cs typeface="Times New Roman" panose="02020603050405020304" pitchFamily="18" charset="0"/>
              </a:rPr>
              <a:t> dell’errore amoroso che ha consumato Francesco nei sospiri e nelle lacrime, afferma:</a:t>
            </a:r>
            <a:endParaRPr lang="it-IT" dirty="0">
              <a:latin typeface="Cambria" panose="02040503050406030204" pitchFamily="18" charset="0"/>
              <a:ea typeface="MS Mincho" panose="02020609040205080304" pitchFamily="49" charset="-128"/>
              <a:cs typeface="Times New Roman" panose="02020603050405020304" pitchFamily="18" charset="0"/>
            </a:endParaRPr>
          </a:p>
          <a:p>
            <a:pPr algn="just">
              <a:lnSpc>
                <a:spcPct val="150000"/>
              </a:lnSpc>
              <a:spcAft>
                <a:spcPts val="0"/>
              </a:spcAft>
            </a:pPr>
            <a:r>
              <a:rPr lang="it-IT" dirty="0">
                <a:latin typeface="Times New Roman" panose="02020603050405020304" pitchFamily="18" charset="0"/>
                <a:ea typeface="Times New Roman" panose="02020603050405020304" pitchFamily="18" charset="0"/>
                <a:cs typeface="Times New Roman" panose="02020603050405020304" pitchFamily="18" charset="0"/>
              </a:rPr>
              <a:t> </a:t>
            </a:r>
            <a:endParaRPr lang="it-IT" dirty="0">
              <a:latin typeface="Cambria" panose="02040503050406030204" pitchFamily="18" charset="0"/>
              <a:ea typeface="MS Mincho" panose="02020609040205080304" pitchFamily="49" charset="-128"/>
              <a:cs typeface="Times New Roman" panose="02020603050405020304" pitchFamily="18" charset="0"/>
            </a:endParaRPr>
          </a:p>
          <a:p>
            <a:pPr algn="just">
              <a:lnSpc>
                <a:spcPct val="150000"/>
              </a:lnSpc>
              <a:spcAft>
                <a:spcPts val="0"/>
              </a:spcAft>
            </a:pP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cum</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tibi</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noctes</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insomnes</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et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pernox</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in ore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dilecte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nomen</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cum</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rerum omnium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contemptus</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viteque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odium et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desiderium</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mortis</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tristis</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et amor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solitudinis</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atque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hominum</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fuga; ut de te non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minus</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proprie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quam</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de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Bellorophonte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illud</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homericum</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dici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posset</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it-IT" dirty="0">
              <a:latin typeface="Cambria" panose="02040503050406030204" pitchFamily="18" charset="0"/>
              <a:ea typeface="MS Mincho" panose="02020609040205080304" pitchFamily="49" charset="-128"/>
              <a:cs typeface="Times New Roman" panose="02020603050405020304" pitchFamily="18" charset="0"/>
            </a:endParaRPr>
          </a:p>
          <a:p>
            <a:pPr algn="just">
              <a:lnSpc>
                <a:spcPct val="150000"/>
              </a:lnSpc>
              <a:spcAft>
                <a:spcPts val="0"/>
              </a:spcAft>
            </a:pP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qui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miser</a:t>
            </a: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 in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campis</a:t>
            </a: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merens</a:t>
            </a: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errabat</a:t>
            </a: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alienis</a:t>
            </a:r>
            <a:endParaRPr lang="it-IT" i="1" dirty="0">
              <a:latin typeface="Cambria" panose="02040503050406030204" pitchFamily="18" charset="0"/>
              <a:ea typeface="MS Mincho" panose="02020609040205080304" pitchFamily="49" charset="-128"/>
              <a:cs typeface="Times New Roman" panose="02020603050405020304" pitchFamily="18" charset="0"/>
            </a:endParaRPr>
          </a:p>
          <a:p>
            <a:pPr algn="just">
              <a:lnSpc>
                <a:spcPct val="150000"/>
              </a:lnSpc>
              <a:spcAft>
                <a:spcPts val="0"/>
              </a:spcAft>
            </a:pP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ipse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suum</a:t>
            </a: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cor</a:t>
            </a: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edens</a:t>
            </a: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hominum</a:t>
            </a:r>
            <a:r>
              <a:rPr lang="it-IT" sz="1600" i="1" dirty="0">
                <a:latin typeface="Times New Roman" panose="02020603050405020304" pitchFamily="18" charset="0"/>
                <a:ea typeface="Times New Roman" panose="02020603050405020304" pitchFamily="18" charset="0"/>
                <a:cs typeface="Times New Roman" panose="02020603050405020304" pitchFamily="18" charset="0"/>
              </a:rPr>
              <a:t> vestigia </a:t>
            </a:r>
            <a:r>
              <a:rPr lang="it-IT" sz="1600" i="1" dirty="0" err="1">
                <a:latin typeface="Times New Roman" panose="02020603050405020304" pitchFamily="18" charset="0"/>
                <a:ea typeface="Times New Roman" panose="02020603050405020304" pitchFamily="18" charset="0"/>
                <a:cs typeface="Times New Roman" panose="02020603050405020304" pitchFamily="18" charset="0"/>
              </a:rPr>
              <a:t>vitans</a:t>
            </a:r>
            <a:r>
              <a:rPr lang="it-IT" i="1" dirty="0">
                <a:latin typeface="Times New Roman" panose="02020603050405020304" pitchFamily="18" charset="0"/>
                <a:ea typeface="Times New Roman" panose="02020603050405020304" pitchFamily="18" charset="0"/>
                <a:cs typeface="Times New Roman" panose="02020603050405020304" pitchFamily="18" charset="0"/>
              </a:rPr>
              <a:t>.</a:t>
            </a:r>
            <a:endParaRPr lang="it-IT" i="1" dirty="0">
              <a:latin typeface="Cambria" panose="02040503050406030204" pitchFamily="18" charset="0"/>
              <a:ea typeface="MS Mincho" panose="02020609040205080304" pitchFamily="49" charset="-128"/>
              <a:cs typeface="Times New Roman" panose="02020603050405020304" pitchFamily="18" charset="0"/>
            </a:endParaRPr>
          </a:p>
          <a:p>
            <a:pPr algn="just">
              <a:lnSpc>
                <a:spcPct val="115000"/>
              </a:lnSpc>
              <a:spcAft>
                <a:spcPts val="0"/>
              </a:spcAft>
            </a:pPr>
            <a:endParaRPr lang="it-IT" sz="12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ct val="115000"/>
              </a:lnSpc>
              <a:spcAft>
                <a:spcPts val="0"/>
              </a:spcAft>
            </a:pPr>
            <a:endParaRPr lang="it-IT" sz="12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ct val="115000"/>
              </a:lnSpc>
              <a:spcAft>
                <a:spcPts val="0"/>
              </a:spcAft>
            </a:pPr>
            <a:r>
              <a:rPr lang="it-IT" sz="1600" dirty="0">
                <a:latin typeface="Times New Roman" panose="02020603050405020304" pitchFamily="18" charset="0"/>
                <a:ea typeface="MS Mincho" panose="02020609040205080304" pitchFamily="49" charset="-128"/>
                <a:cs typeface="Times New Roman" panose="02020603050405020304" pitchFamily="18" charset="0"/>
              </a:rPr>
              <a:t>«[…] quando le tue notti erano insonni e il nome dell’amata restava tutto il tempo sulle tue labbra; quando ogni cosa ti disgustava e odiavi la vita e desideravi la morte. E il triste amore per la solitudine e la fuga dagli uomini…</a:t>
            </a:r>
            <a:r>
              <a:rPr lang="it-IT" sz="1600" dirty="0" err="1">
                <a:latin typeface="Times New Roman" panose="02020603050405020304" pitchFamily="18" charset="0"/>
                <a:ea typeface="MS Mincho" panose="02020609040205080304" pitchFamily="49" charset="-128"/>
                <a:cs typeface="Times New Roman" panose="02020603050405020304" pitchFamily="18" charset="0"/>
              </a:rPr>
              <a:t>Sí</a:t>
            </a:r>
            <a:r>
              <a:rPr lang="it-IT" sz="1600" dirty="0">
                <a:latin typeface="Times New Roman" panose="02020603050405020304" pitchFamily="18" charset="0"/>
                <a:ea typeface="MS Mincho" panose="02020609040205080304" pitchFamily="49" charset="-128"/>
                <a:cs typeface="Times New Roman" panose="02020603050405020304" pitchFamily="18" charset="0"/>
              </a:rPr>
              <a:t> che di te si poteva dire altrettanto appropriatamente ciò che Omero diceva di </a:t>
            </a:r>
            <a:r>
              <a:rPr lang="it-IT" sz="1600" dirty="0" err="1">
                <a:latin typeface="Times New Roman" panose="02020603050405020304" pitchFamily="18" charset="0"/>
                <a:ea typeface="MS Mincho" panose="02020609040205080304" pitchFamily="49" charset="-128"/>
                <a:cs typeface="Times New Roman" panose="02020603050405020304" pitchFamily="18" charset="0"/>
              </a:rPr>
              <a:t>Bellerofonte</a:t>
            </a:r>
            <a:r>
              <a:rPr lang="it-IT" sz="1600" dirty="0">
                <a:latin typeface="Times New Roman" panose="02020603050405020304" pitchFamily="18" charset="0"/>
                <a:ea typeface="MS Mincho" panose="02020609040205080304" pitchFamily="49" charset="-128"/>
                <a:cs typeface="Times New Roman" panose="02020603050405020304" pitchFamily="18" charset="0"/>
              </a:rPr>
              <a:t> “il quale errava triste e piangente in terre straniere, rodendosi il cuore ed evitando le vestigia umane”».</a:t>
            </a:r>
            <a:endParaRPr lang="it-IT" sz="16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xmlns="" val="236781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7E6ACDB-ED0A-4E12-B117-256388C974B8}"/>
              </a:ext>
            </a:extLst>
          </p:cNvPr>
          <p:cNvSpPr>
            <a:spLocks noGrp="1"/>
          </p:cNvSpPr>
          <p:nvPr>
            <p:ph type="title"/>
          </p:nvPr>
        </p:nvSpPr>
        <p:spPr>
          <a:xfrm>
            <a:off x="5245100" y="723900"/>
            <a:ext cx="3708400" cy="4648200"/>
          </a:xfrm>
        </p:spPr>
        <p:txBody>
          <a:bodyPr>
            <a:normAutofit fontScale="90000"/>
          </a:bodyPr>
          <a:lstStyle/>
          <a:p>
            <a:r>
              <a:rPr lang="it-IT" sz="3600" dirty="0"/>
              <a:t/>
            </a:r>
            <a:br>
              <a:rPr lang="it-IT" sz="3600" dirty="0"/>
            </a:br>
            <a:r>
              <a:rPr lang="it-IT" sz="3600" dirty="0"/>
              <a:t>La «</a:t>
            </a:r>
            <a:r>
              <a:rPr lang="it-IT" sz="3600" dirty="0" err="1"/>
              <a:t>solitudo</a:t>
            </a:r>
            <a:r>
              <a:rPr lang="it-IT" sz="3600" dirty="0"/>
              <a:t>» ricordata da Petrarca in una sua nota sul suo codice di Plinio, </a:t>
            </a:r>
            <a:r>
              <a:rPr lang="it-IT" sz="3600" dirty="0" err="1"/>
              <a:t>Nauralis</a:t>
            </a:r>
            <a:r>
              <a:rPr lang="it-IT" sz="3600" dirty="0"/>
              <a:t> </a:t>
            </a:r>
            <a:r>
              <a:rPr lang="it-IT" sz="3600" dirty="0" err="1"/>
              <a:t>histora</a:t>
            </a:r>
            <a:r>
              <a:rPr lang="it-IT" sz="3600" dirty="0"/>
              <a:t/>
            </a:r>
            <a:br>
              <a:rPr lang="it-IT" sz="3600" dirty="0"/>
            </a:br>
            <a:r>
              <a:rPr lang="it-IT" sz="3600" dirty="0"/>
              <a:t>codice Par. </a:t>
            </a:r>
            <a:r>
              <a:rPr lang="it-IT" sz="3600" dirty="0" err="1"/>
              <a:t>lat</a:t>
            </a:r>
            <a:r>
              <a:rPr lang="it-IT" sz="3600" dirty="0"/>
              <a:t>. 6802.</a:t>
            </a:r>
            <a:br>
              <a:rPr lang="it-IT" sz="3600" dirty="0"/>
            </a:br>
            <a:r>
              <a:rPr lang="it-IT" sz="3600" dirty="0"/>
              <a:t/>
            </a:r>
            <a:br>
              <a:rPr lang="it-IT" sz="3600" dirty="0"/>
            </a:br>
            <a:r>
              <a:rPr lang="it-IT" sz="3600" dirty="0"/>
              <a:t>Ma il disegno è di mano di Boccaccio</a:t>
            </a:r>
            <a:endParaRPr lang="it-IT" dirty="0"/>
          </a:p>
        </p:txBody>
      </p:sp>
      <p:pic>
        <p:nvPicPr>
          <p:cNvPr id="4" name="Segnaposto contenuto 3">
            <a:extLst>
              <a:ext uri="{FF2B5EF4-FFF2-40B4-BE49-F238E27FC236}">
                <a16:creationId xmlns:a16="http://schemas.microsoft.com/office/drawing/2014/main" xmlns="" id="{1A81AB3D-F4F7-47AD-AEEC-0ACA881DCE3F}"/>
              </a:ext>
            </a:extLst>
          </p:cNvPr>
          <p:cNvPicPr>
            <a:picLocks noGrp="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2400" y="165100"/>
            <a:ext cx="5575300" cy="6565900"/>
          </a:xfrm>
          <a:prstGeom prst="rect">
            <a:avLst/>
          </a:prstGeom>
          <a:noFill/>
          <a:ln>
            <a:noFill/>
          </a:ln>
        </p:spPr>
      </p:pic>
    </p:spTree>
    <p:extLst>
      <p:ext uri="{BB962C8B-B14F-4D97-AF65-F5344CB8AC3E}">
        <p14:creationId xmlns:p14="http://schemas.microsoft.com/office/powerpoint/2010/main" xmlns="" val="1572213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CD5167A-330E-411F-9AA6-CAAC47ED8690}"/>
              </a:ext>
            </a:extLst>
          </p:cNvPr>
          <p:cNvSpPr>
            <a:spLocks noGrp="1"/>
          </p:cNvSpPr>
          <p:nvPr>
            <p:ph type="title"/>
          </p:nvPr>
        </p:nvSpPr>
        <p:spPr/>
        <p:txBody>
          <a:bodyPr>
            <a:normAutofit fontScale="90000"/>
          </a:bodyPr>
          <a:lstStyle/>
          <a:p>
            <a:r>
              <a:rPr lang="it-IT" dirty="0"/>
              <a:t>A cosa allude il disegno di Boccaccio?</a:t>
            </a:r>
          </a:p>
        </p:txBody>
      </p:sp>
      <p:sp>
        <p:nvSpPr>
          <p:cNvPr id="3" name="Segnaposto contenuto 2">
            <a:extLst>
              <a:ext uri="{FF2B5EF4-FFF2-40B4-BE49-F238E27FC236}">
                <a16:creationId xmlns:a16="http://schemas.microsoft.com/office/drawing/2014/main" xmlns="" id="{920D6A3F-513E-4221-8334-4DBE71E729B2}"/>
              </a:ext>
            </a:extLst>
          </p:cNvPr>
          <p:cNvSpPr>
            <a:spLocks noGrp="1"/>
          </p:cNvSpPr>
          <p:nvPr>
            <p:ph idx="1"/>
          </p:nvPr>
        </p:nvSpPr>
        <p:spPr/>
        <p:txBody>
          <a:bodyPr>
            <a:normAutofit fontScale="92500" lnSpcReduction="20000"/>
          </a:bodyPr>
          <a:lstStyle/>
          <a:p>
            <a:r>
              <a:rPr lang="it-IT" dirty="0"/>
              <a:t>E’ un ritratto per immagini del Petrarca.</a:t>
            </a:r>
          </a:p>
          <a:p>
            <a:r>
              <a:rPr lang="it-IT" dirty="0"/>
              <a:t>L’airone cinerino è un volatile «</a:t>
            </a:r>
            <a:r>
              <a:rPr lang="it-IT" dirty="0" err="1"/>
              <a:t>prudentissimus</a:t>
            </a:r>
            <a:r>
              <a:rPr lang="it-IT" dirty="0"/>
              <a:t>», così descritto nei bestiari medievali (molto saggio, come Petrarca) e come Petrarca teme le tempeste.</a:t>
            </a:r>
          </a:p>
          <a:p>
            <a:r>
              <a:rPr lang="it-IT" dirty="0"/>
              <a:t>Tiene in bocca un pesce (alimento prediletto da Petrarca, come sappiamo dalle sue </a:t>
            </a:r>
            <a:r>
              <a:rPr lang="it-IT" i="1" dirty="0"/>
              <a:t>Familiari)</a:t>
            </a:r>
          </a:p>
          <a:p>
            <a:r>
              <a:rPr lang="it-IT" dirty="0"/>
              <a:t>L’edificio sacro sullo sfondo, alla fine della salita ripida, rappresenta il cammino difficoltoso e impervio che porta a Dio (si pensi alla chiusa del Canzoniere)</a:t>
            </a:r>
          </a:p>
        </p:txBody>
      </p:sp>
    </p:spTree>
    <p:extLst>
      <p:ext uri="{BB962C8B-B14F-4D97-AF65-F5344CB8AC3E}">
        <p14:creationId xmlns:p14="http://schemas.microsoft.com/office/powerpoint/2010/main" xmlns="" val="256209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2BE0D47-81AB-450F-AA8D-A5881B1538BB}"/>
              </a:ext>
            </a:extLst>
          </p:cNvPr>
          <p:cNvSpPr>
            <a:spLocks noGrp="1"/>
          </p:cNvSpPr>
          <p:nvPr>
            <p:ph type="title"/>
          </p:nvPr>
        </p:nvSpPr>
        <p:spPr>
          <a:xfrm>
            <a:off x="457200" y="474143"/>
            <a:ext cx="8229600" cy="1143000"/>
          </a:xfrm>
        </p:spPr>
        <p:txBody>
          <a:bodyPr>
            <a:normAutofit fontScale="90000"/>
          </a:bodyPr>
          <a:lstStyle/>
          <a:p>
            <a:r>
              <a:rPr lang="it-IT" dirty="0"/>
              <a:t>Il Petrarca «inquieto»</a:t>
            </a:r>
            <a:br>
              <a:rPr lang="it-IT" dirty="0"/>
            </a:br>
            <a:r>
              <a:rPr lang="it-IT" dirty="0"/>
              <a:t>è quello che più emerge dalla lettura dei testi latini, soprattutto delle lettere</a:t>
            </a:r>
          </a:p>
        </p:txBody>
      </p:sp>
      <p:pic>
        <p:nvPicPr>
          <p:cNvPr id="5" name="Segnaposto contenuto 4">
            <a:extLst>
              <a:ext uri="{FF2B5EF4-FFF2-40B4-BE49-F238E27FC236}">
                <a16:creationId xmlns:a16="http://schemas.microsoft.com/office/drawing/2014/main" xmlns="" id="{06A15BFF-01CB-4821-A6AE-77BCD8EDB7C5}"/>
              </a:ext>
            </a:extLst>
          </p:cNvPr>
          <p:cNvPicPr>
            <a:picLocks noGrp="1" noChangeAspect="1"/>
          </p:cNvPicPr>
          <p:nvPr>
            <p:ph idx="1"/>
          </p:nvPr>
        </p:nvPicPr>
        <p:blipFill>
          <a:blip r:embed="rId2"/>
          <a:stretch>
            <a:fillRect/>
          </a:stretch>
        </p:blipFill>
        <p:spPr>
          <a:xfrm>
            <a:off x="612829" y="1895474"/>
            <a:ext cx="2672812" cy="4303227"/>
          </a:xfrm>
        </p:spPr>
      </p:pic>
    </p:spTree>
    <p:extLst>
      <p:ext uri="{BB962C8B-B14F-4D97-AF65-F5344CB8AC3E}">
        <p14:creationId xmlns:p14="http://schemas.microsoft.com/office/powerpoint/2010/main" xmlns="" val="1885558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Epystola</a:t>
            </a:r>
            <a:r>
              <a:rPr lang="it-IT" dirty="0"/>
              <a:t> I, 6 (in esametri): I libri sono amici segreti</a:t>
            </a:r>
          </a:p>
        </p:txBody>
      </p:sp>
      <p:sp>
        <p:nvSpPr>
          <p:cNvPr id="3" name="Segnaposto contenuto 2"/>
          <p:cNvSpPr>
            <a:spLocks noGrp="1"/>
          </p:cNvSpPr>
          <p:nvPr>
            <p:ph idx="1"/>
          </p:nvPr>
        </p:nvSpPr>
        <p:spPr>
          <a:xfrm>
            <a:off x="457199" y="1270062"/>
            <a:ext cx="8405701" cy="5587938"/>
          </a:xfrm>
        </p:spPr>
        <p:txBody>
          <a:bodyPr>
            <a:noAutofit/>
          </a:bodyPr>
          <a:lstStyle/>
          <a:p>
            <a:r>
              <a:rPr lang="it-IT" sz="2000" dirty="0"/>
              <a:t>“Questi uomini rozzi si </a:t>
            </a:r>
            <a:r>
              <a:rPr lang="it-IT" sz="2000" dirty="0" err="1"/>
              <a:t>maravigliano</a:t>
            </a:r>
            <a:r>
              <a:rPr lang="it-IT" sz="2000" dirty="0"/>
              <a:t> ch’io osi disprezzare le delizie ch’essi considerano beni supremi, e </a:t>
            </a:r>
            <a:r>
              <a:rPr lang="it-IT" sz="2000" dirty="0" err="1"/>
              <a:t>noncomprendono</a:t>
            </a:r>
            <a:r>
              <a:rPr lang="it-IT" sz="2000" dirty="0"/>
              <a:t> né la mia felicità né quel piacere che mi danno altri </a:t>
            </a:r>
            <a:r>
              <a:rPr lang="it-IT" sz="2000" b="1" dirty="0"/>
              <a:t>amici segreti, </a:t>
            </a:r>
            <a:r>
              <a:rPr lang="it-IT" sz="2000" dirty="0"/>
              <a:t>che da tutte le parti del mondo ogni età m’invia, amici illustri per lingua, ingegno, guerre, facondia; amici non difficili, che si contentano di un angolo della mia modesta casa, che nessuna mia domanda rifiutano, che premurosi mi assistono e non mai mi danno fastidio, che se ne vanno a un mio cenno e richiamati ritornano. Ora questi, ora quelli io interrogo, ed essi mi rispondono, e per me cantano e parlano; e chi mi svela i segreti della natura, chi mi dà ottimi consigli per la vita e per la morte, chi narra le sue e le altrui chiare imprese, richiamandomi alla mente le antiche età. E v’è chi con festose parole allontana da me la tristezza e scherzando riconduce il riso sulle mie labbra; altri m’insegnano a sopportar tutto, a non desiderar nulla, a conoscer me stesso, maestri di pace, di guerra, d’agricoltura, d’eloquenza, di navigazione; essi mi sollevano quando sono abbattuto dalla sventura, mi frenano quando insuperbisco nella felicità, e mi ricordano che tutto ha un fine, che i giorni </a:t>
            </a:r>
            <a:r>
              <a:rPr lang="it-IT" sz="2000" dirty="0" err="1"/>
              <a:t>corron</a:t>
            </a:r>
            <a:r>
              <a:rPr lang="it-IT" sz="2000" dirty="0"/>
              <a:t> veloci e che la vita fugge.” </a:t>
            </a:r>
          </a:p>
        </p:txBody>
      </p:sp>
    </p:spTree>
    <p:extLst>
      <p:ext uri="{BB962C8B-B14F-4D97-AF65-F5344CB8AC3E}">
        <p14:creationId xmlns:p14="http://schemas.microsoft.com/office/powerpoint/2010/main" xmlns="" val="383413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67784"/>
            <a:ext cx="8229600" cy="45719"/>
          </a:xfrm>
        </p:spPr>
        <p:txBody>
          <a:bodyPr>
            <a:normAutofit fontScale="90000"/>
          </a:bodyPr>
          <a:lstStyle/>
          <a:p>
            <a:r>
              <a:rPr lang="it-IT" dirty="0"/>
              <a:t>I</a:t>
            </a:r>
          </a:p>
        </p:txBody>
      </p:sp>
      <p:graphicFrame>
        <p:nvGraphicFramePr>
          <p:cNvPr id="9" name="Segnaposto contenuto 8"/>
          <p:cNvGraphicFramePr>
            <a:graphicFrameLocks noGrp="1" noChangeAspect="1"/>
          </p:cNvGraphicFramePr>
          <p:nvPr>
            <p:ph idx="1"/>
            <p:extLst>
              <p:ext uri="{D42A27DB-BD31-4B8C-83A1-F6EECF244321}">
                <p14:modId xmlns:p14="http://schemas.microsoft.com/office/powerpoint/2010/main" xmlns="" val="2559084749"/>
              </p:ext>
            </p:extLst>
          </p:nvPr>
        </p:nvGraphicFramePr>
        <p:xfrm>
          <a:off x="363538" y="241300"/>
          <a:ext cx="3979862" cy="6394450"/>
        </p:xfrm>
        <a:graphic>
          <a:graphicData uri="http://schemas.openxmlformats.org/presentationml/2006/ole">
            <p:oleObj spid="_x0000_s1161" name="Document" r:id="rId3" imgW="5653615" imgH="9083224" progId="">
              <p:embed/>
            </p:oleObj>
          </a:graphicData>
        </a:graphic>
      </p:graphicFrame>
      <p:sp>
        <p:nvSpPr>
          <p:cNvPr id="10" name="Sottotitolo 2"/>
          <p:cNvSpPr txBox="1">
            <a:spLocks/>
          </p:cNvSpPr>
          <p:nvPr/>
        </p:nvSpPr>
        <p:spPr>
          <a:xfrm>
            <a:off x="4457907" y="370435"/>
            <a:ext cx="4471135" cy="33682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dirty="0"/>
              <a:t>Il primo elenco autografo della biblioteca di un letterato</a:t>
            </a:r>
          </a:p>
          <a:p>
            <a:r>
              <a:rPr lang="it-IT" dirty="0"/>
              <a:t>Par. </a:t>
            </a:r>
            <a:r>
              <a:rPr lang="it-IT" dirty="0" err="1"/>
              <a:t>lat</a:t>
            </a:r>
            <a:r>
              <a:rPr lang="it-IT" dirty="0"/>
              <a:t>. 2201, c. 58</a:t>
            </a:r>
            <a:r>
              <a:rPr lang="it-IT" i="1" dirty="0"/>
              <a:t>v</a:t>
            </a:r>
            <a:endParaRPr lang="it-IT" dirty="0"/>
          </a:p>
        </p:txBody>
      </p:sp>
    </p:spTree>
    <p:extLst>
      <p:ext uri="{BB962C8B-B14F-4D97-AF65-F5344CB8AC3E}">
        <p14:creationId xmlns:p14="http://schemas.microsoft.com/office/powerpoint/2010/main" xmlns="" val="2344708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2730A101-6B37-41B7-AAAF-38B4B640238A}"/>
              </a:ext>
            </a:extLst>
          </p:cNvPr>
          <p:cNvPicPr/>
          <p:nvPr/>
        </p:nvPicPr>
        <p:blipFill>
          <a:blip r:embed="rId2">
            <a:extLst>
              <a:ext uri="{28A0092B-C50C-407E-A947-70E740481C1C}">
                <a14:useLocalDpi xmlns:a14="http://schemas.microsoft.com/office/drawing/2010/main" xmlns="" val="0"/>
              </a:ext>
            </a:extLst>
          </a:blip>
          <a:srcRect/>
          <a:stretch>
            <a:fillRect/>
          </a:stretch>
        </p:blipFill>
        <p:spPr bwMode="auto">
          <a:xfrm>
            <a:off x="449451" y="480448"/>
            <a:ext cx="2960499" cy="2778394"/>
          </a:xfrm>
          <a:prstGeom prst="rect">
            <a:avLst/>
          </a:prstGeom>
          <a:noFill/>
          <a:ln>
            <a:noFill/>
          </a:ln>
        </p:spPr>
      </p:pic>
      <p:pic>
        <p:nvPicPr>
          <p:cNvPr id="3" name="Immagine 2">
            <a:extLst>
              <a:ext uri="{FF2B5EF4-FFF2-40B4-BE49-F238E27FC236}">
                <a16:creationId xmlns:a16="http://schemas.microsoft.com/office/drawing/2014/main" xmlns="" id="{A8766634-B4F4-497E-98C2-585A7B5B3752}"/>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2145218"/>
            <a:ext cx="2841039" cy="2965988"/>
          </a:xfrm>
          <a:prstGeom prst="rect">
            <a:avLst/>
          </a:prstGeom>
          <a:noFill/>
          <a:ln>
            <a:noFill/>
          </a:ln>
        </p:spPr>
      </p:pic>
      <p:sp>
        <p:nvSpPr>
          <p:cNvPr id="4" name="Rettangolo 3">
            <a:extLst>
              <a:ext uri="{FF2B5EF4-FFF2-40B4-BE49-F238E27FC236}">
                <a16:creationId xmlns:a16="http://schemas.microsoft.com/office/drawing/2014/main" xmlns="" id="{3570A048-FEAC-4AD2-B59D-F906A6068DC4}"/>
              </a:ext>
            </a:extLst>
          </p:cNvPr>
          <p:cNvSpPr/>
          <p:nvPr/>
        </p:nvSpPr>
        <p:spPr>
          <a:xfrm rot="10800000" flipV="1">
            <a:off x="449450" y="3409768"/>
            <a:ext cx="3285641" cy="375552"/>
          </a:xfrm>
          <a:prstGeom prst="rect">
            <a:avLst/>
          </a:prstGeom>
        </p:spPr>
        <p:txBody>
          <a:bodyPr wrap="square">
            <a:spAutoFit/>
          </a:bodyPr>
          <a:lstStyle/>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Par. </a:t>
            </a:r>
            <a:r>
              <a:rPr lang="it-IT" dirty="0" err="1">
                <a:latin typeface="Calibri" panose="020F0502020204030204" pitchFamily="34" charset="0"/>
                <a:ea typeface="Calibri" panose="020F0502020204030204" pitchFamily="34" charset="0"/>
                <a:cs typeface="Times New Roman" panose="02020603050405020304" pitchFamily="18" charset="0"/>
              </a:rPr>
              <a:t>Lat</a:t>
            </a:r>
            <a:r>
              <a:rPr lang="it-IT" dirty="0">
                <a:latin typeface="Calibri" panose="020F0502020204030204" pitchFamily="34" charset="0"/>
                <a:ea typeface="Calibri" panose="020F0502020204030204" pitchFamily="34" charset="0"/>
                <a:cs typeface="Times New Roman" panose="02020603050405020304" pitchFamily="18" charset="0"/>
              </a:rPr>
              <a:t>. 1994, f. 36v</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a:extLst>
              <a:ext uri="{FF2B5EF4-FFF2-40B4-BE49-F238E27FC236}">
                <a16:creationId xmlns:a16="http://schemas.microsoft.com/office/drawing/2014/main" xmlns="" id="{14A071D7-F158-4530-B6D9-ED3702456A03}"/>
              </a:ext>
            </a:extLst>
          </p:cNvPr>
          <p:cNvSpPr/>
          <p:nvPr/>
        </p:nvSpPr>
        <p:spPr>
          <a:xfrm>
            <a:off x="5315919" y="1735810"/>
            <a:ext cx="3259170" cy="376157"/>
          </a:xfrm>
          <a:prstGeom prst="rect">
            <a:avLst/>
          </a:prstGeom>
        </p:spPr>
        <p:txBody>
          <a:bodyPr wrap="square">
            <a:spAutoFit/>
          </a:bodyPr>
          <a:lstStyle/>
          <a:p>
            <a:r>
              <a:rPr lang="it-IT" dirty="0">
                <a:latin typeface="Calibri" panose="020F0502020204030204" pitchFamily="34" charset="0"/>
                <a:ea typeface="Calibri" panose="020F0502020204030204" pitchFamily="34" charset="0"/>
                <a:cs typeface="Times New Roman" panose="02020603050405020304" pitchFamily="18" charset="0"/>
              </a:rPr>
              <a:t>Par. </a:t>
            </a:r>
            <a:r>
              <a:rPr lang="it-IT" dirty="0" err="1">
                <a:latin typeface="Calibri" panose="020F0502020204030204" pitchFamily="34" charset="0"/>
                <a:ea typeface="Calibri" panose="020F0502020204030204" pitchFamily="34" charset="0"/>
                <a:cs typeface="Times New Roman" panose="02020603050405020304" pitchFamily="18" charset="0"/>
              </a:rPr>
              <a:t>Lat</a:t>
            </a:r>
            <a:r>
              <a:rPr lang="it-IT" dirty="0">
                <a:latin typeface="Calibri" panose="020F0502020204030204" pitchFamily="34" charset="0"/>
                <a:ea typeface="Calibri" panose="020F0502020204030204" pitchFamily="34" charset="0"/>
                <a:cs typeface="Times New Roman" panose="02020603050405020304" pitchFamily="18" charset="0"/>
              </a:rPr>
              <a:t>. 2201, f.9v </a:t>
            </a:r>
            <a:endParaRPr lang="it-IT" dirty="0"/>
          </a:p>
        </p:txBody>
      </p:sp>
      <p:sp>
        <p:nvSpPr>
          <p:cNvPr id="6" name="CasellaDiTesto 5">
            <a:extLst>
              <a:ext uri="{FF2B5EF4-FFF2-40B4-BE49-F238E27FC236}">
                <a16:creationId xmlns:a16="http://schemas.microsoft.com/office/drawing/2014/main" xmlns="" id="{0512CA62-564F-49B3-8539-55360EEE91CB}"/>
              </a:ext>
            </a:extLst>
          </p:cNvPr>
          <p:cNvSpPr txBox="1"/>
          <p:nvPr/>
        </p:nvSpPr>
        <p:spPr>
          <a:xfrm>
            <a:off x="4721629" y="328099"/>
            <a:ext cx="3853460" cy="1200329"/>
          </a:xfrm>
          <a:prstGeom prst="rect">
            <a:avLst/>
          </a:prstGeom>
          <a:noFill/>
        </p:spPr>
        <p:txBody>
          <a:bodyPr wrap="square" rtlCol="0">
            <a:spAutoFit/>
          </a:bodyPr>
          <a:lstStyle/>
          <a:p>
            <a:r>
              <a:rPr lang="it-IT" dirty="0"/>
              <a:t>Le note di attenzione, le «graffe»  e le «</a:t>
            </a:r>
            <a:r>
              <a:rPr lang="it-IT" dirty="0" err="1"/>
              <a:t>maniculae</a:t>
            </a:r>
            <a:r>
              <a:rPr lang="it-IT" dirty="0"/>
              <a:t>» che il Petrarca lascia sui suoi codici per ricordare passi rilevanti di cui torna memoria nelle sue opere</a:t>
            </a:r>
          </a:p>
        </p:txBody>
      </p:sp>
    </p:spTree>
    <p:extLst>
      <p:ext uri="{BB962C8B-B14F-4D97-AF65-F5344CB8AC3E}">
        <p14:creationId xmlns:p14="http://schemas.microsoft.com/office/powerpoint/2010/main" xmlns="" val="3422924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158B1EC6-F11A-4545-9036-ABD2687BC716}"/>
              </a:ext>
            </a:extLst>
          </p:cNvPr>
          <p:cNvPicPr/>
          <p:nvPr/>
        </p:nvPicPr>
        <p:blipFill>
          <a:blip r:embed="rId2">
            <a:extLst>
              <a:ext uri="{28A0092B-C50C-407E-A947-70E740481C1C}">
                <a14:useLocalDpi xmlns:a14="http://schemas.microsoft.com/office/drawing/2010/main" xmlns="" val="0"/>
              </a:ext>
            </a:extLst>
          </a:blip>
          <a:srcRect/>
          <a:stretch>
            <a:fillRect/>
          </a:stretch>
        </p:blipFill>
        <p:spPr bwMode="auto">
          <a:xfrm>
            <a:off x="437100" y="344192"/>
            <a:ext cx="2244107" cy="3084808"/>
          </a:xfrm>
          <a:prstGeom prst="rect">
            <a:avLst/>
          </a:prstGeom>
          <a:noFill/>
          <a:ln>
            <a:noFill/>
          </a:ln>
        </p:spPr>
      </p:pic>
      <p:sp>
        <p:nvSpPr>
          <p:cNvPr id="4" name="Rettangolo 3">
            <a:extLst>
              <a:ext uri="{FF2B5EF4-FFF2-40B4-BE49-F238E27FC236}">
                <a16:creationId xmlns:a16="http://schemas.microsoft.com/office/drawing/2014/main" xmlns="" id="{431E9874-BC2A-4E8D-A782-9388A1C93215}"/>
              </a:ext>
            </a:extLst>
          </p:cNvPr>
          <p:cNvSpPr/>
          <p:nvPr/>
        </p:nvSpPr>
        <p:spPr>
          <a:xfrm rot="10800000" flipH="1" flipV="1">
            <a:off x="2681207" y="942770"/>
            <a:ext cx="2805192" cy="369332"/>
          </a:xfrm>
          <a:prstGeom prst="rect">
            <a:avLst/>
          </a:prstGeom>
        </p:spPr>
        <p:txBody>
          <a:bodyPr wrap="square">
            <a:spAutoFit/>
          </a:bodyPr>
          <a:lstStyle/>
          <a:p>
            <a:r>
              <a:rPr lang="it-IT" dirty="0" err="1">
                <a:latin typeface="Calibri" panose="020F0502020204030204" pitchFamily="34" charset="0"/>
                <a:ea typeface="Calibri" panose="020F0502020204030204" pitchFamily="34" charset="0"/>
                <a:cs typeface="Times New Roman" panose="02020603050405020304" pitchFamily="18" charset="0"/>
              </a:rPr>
              <a:t>Lat</a:t>
            </a:r>
            <a:r>
              <a:rPr lang="it-IT" dirty="0">
                <a:latin typeface="Calibri" panose="020F0502020204030204" pitchFamily="34" charset="0"/>
                <a:ea typeface="Calibri" panose="020F0502020204030204" pitchFamily="34" charset="0"/>
                <a:cs typeface="Times New Roman" panose="02020603050405020304" pitchFamily="18" charset="0"/>
              </a:rPr>
              <a:t>. 2201, f.28r</a:t>
            </a:r>
            <a:endParaRPr lang="it-IT" dirty="0"/>
          </a:p>
        </p:txBody>
      </p:sp>
      <p:pic>
        <p:nvPicPr>
          <p:cNvPr id="7" name="Immagine 6">
            <a:extLst>
              <a:ext uri="{FF2B5EF4-FFF2-40B4-BE49-F238E27FC236}">
                <a16:creationId xmlns:a16="http://schemas.microsoft.com/office/drawing/2014/main" xmlns="" id="{7E69C244-0827-4FE6-AD19-5A800E9F295A}"/>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3242292" y="2213067"/>
            <a:ext cx="2244107" cy="3702164"/>
          </a:xfrm>
          <a:prstGeom prst="rect">
            <a:avLst/>
          </a:prstGeom>
          <a:noFill/>
          <a:ln>
            <a:noFill/>
          </a:ln>
        </p:spPr>
      </p:pic>
      <p:sp>
        <p:nvSpPr>
          <p:cNvPr id="8" name="Rettangolo 7">
            <a:extLst>
              <a:ext uri="{FF2B5EF4-FFF2-40B4-BE49-F238E27FC236}">
                <a16:creationId xmlns:a16="http://schemas.microsoft.com/office/drawing/2014/main" xmlns="" id="{C1F6319B-3BA8-4DB2-9E56-A5F5859AE87F}"/>
              </a:ext>
            </a:extLst>
          </p:cNvPr>
          <p:cNvSpPr/>
          <p:nvPr/>
        </p:nvSpPr>
        <p:spPr>
          <a:xfrm>
            <a:off x="5563891" y="3059668"/>
            <a:ext cx="1936043" cy="369332"/>
          </a:xfrm>
          <a:prstGeom prst="rect">
            <a:avLst/>
          </a:prstGeom>
        </p:spPr>
        <p:txBody>
          <a:bodyPr wrap="none">
            <a:spAutoFit/>
          </a:bodyPr>
          <a:lstStyle/>
          <a:p>
            <a:r>
              <a:rPr lang="it-IT" dirty="0">
                <a:latin typeface="Calibri" panose="020F0502020204030204" pitchFamily="34" charset="0"/>
                <a:ea typeface="Calibri" panose="020F0502020204030204" pitchFamily="34" charset="0"/>
                <a:cs typeface="Times New Roman" panose="02020603050405020304" pitchFamily="18" charset="0"/>
              </a:rPr>
              <a:t>Par. </a:t>
            </a:r>
            <a:r>
              <a:rPr lang="it-IT" dirty="0" err="1">
                <a:latin typeface="Calibri" panose="020F0502020204030204" pitchFamily="34" charset="0"/>
                <a:ea typeface="Calibri" panose="020F0502020204030204" pitchFamily="34" charset="0"/>
                <a:cs typeface="Times New Roman" panose="02020603050405020304" pitchFamily="18" charset="0"/>
              </a:rPr>
              <a:t>Lat</a:t>
            </a:r>
            <a:r>
              <a:rPr lang="it-IT" dirty="0">
                <a:latin typeface="Calibri" panose="020F0502020204030204" pitchFamily="34" charset="0"/>
                <a:ea typeface="Calibri" panose="020F0502020204030204" pitchFamily="34" charset="0"/>
                <a:cs typeface="Times New Roman" panose="02020603050405020304" pitchFamily="18" charset="0"/>
              </a:rPr>
              <a:t>. 2201, f.9v </a:t>
            </a:r>
            <a:endParaRPr lang="it-IT" dirty="0"/>
          </a:p>
        </p:txBody>
      </p:sp>
      <p:sp>
        <p:nvSpPr>
          <p:cNvPr id="9" name="CasellaDiTesto 8">
            <a:extLst>
              <a:ext uri="{FF2B5EF4-FFF2-40B4-BE49-F238E27FC236}">
                <a16:creationId xmlns:a16="http://schemas.microsoft.com/office/drawing/2014/main" xmlns="" id="{0487D5EE-7004-41CF-BFCE-EF2F09BD9AA9}"/>
              </a:ext>
            </a:extLst>
          </p:cNvPr>
          <p:cNvSpPr txBox="1"/>
          <p:nvPr/>
        </p:nvSpPr>
        <p:spPr>
          <a:xfrm>
            <a:off x="4291515" y="344192"/>
            <a:ext cx="4342555" cy="461665"/>
          </a:xfrm>
          <a:prstGeom prst="rect">
            <a:avLst/>
          </a:prstGeom>
          <a:noFill/>
        </p:spPr>
        <p:txBody>
          <a:bodyPr wrap="square" rtlCol="0">
            <a:spAutoFit/>
          </a:bodyPr>
          <a:lstStyle/>
          <a:p>
            <a:r>
              <a:rPr lang="it-IT" sz="2400" dirty="0"/>
              <a:t>            LE «MANICULAE»</a:t>
            </a:r>
          </a:p>
        </p:txBody>
      </p:sp>
    </p:spTree>
    <p:extLst>
      <p:ext uri="{BB962C8B-B14F-4D97-AF65-F5344CB8AC3E}">
        <p14:creationId xmlns:p14="http://schemas.microsoft.com/office/powerpoint/2010/main" xmlns="" val="2425178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E8BF8363-2BCF-4200-82CC-D02E370D6A7C}"/>
              </a:ext>
            </a:extLst>
          </p:cNvPr>
          <p:cNvPicPr/>
          <p:nvPr/>
        </p:nvPicPr>
        <p:blipFill>
          <a:blip r:embed="rId2">
            <a:extLst>
              <a:ext uri="{28A0092B-C50C-407E-A947-70E740481C1C}">
                <a14:useLocalDpi xmlns:a14="http://schemas.microsoft.com/office/drawing/2010/main" xmlns="" val="0"/>
              </a:ext>
            </a:extLst>
          </a:blip>
          <a:srcRect/>
          <a:stretch>
            <a:fillRect/>
          </a:stretch>
        </p:blipFill>
        <p:spPr bwMode="auto">
          <a:xfrm>
            <a:off x="584200" y="647700"/>
            <a:ext cx="2349500" cy="2552700"/>
          </a:xfrm>
          <a:prstGeom prst="rect">
            <a:avLst/>
          </a:prstGeom>
          <a:noFill/>
          <a:ln>
            <a:noFill/>
          </a:ln>
        </p:spPr>
      </p:pic>
      <p:sp>
        <p:nvSpPr>
          <p:cNvPr id="3" name="Rettangolo 2">
            <a:extLst>
              <a:ext uri="{FF2B5EF4-FFF2-40B4-BE49-F238E27FC236}">
                <a16:creationId xmlns:a16="http://schemas.microsoft.com/office/drawing/2014/main" xmlns="" id="{4E021C2D-011E-471D-BAD7-D7823C2215F1}"/>
              </a:ext>
            </a:extLst>
          </p:cNvPr>
          <p:cNvSpPr/>
          <p:nvPr/>
        </p:nvSpPr>
        <p:spPr>
          <a:xfrm>
            <a:off x="482601" y="3429000"/>
            <a:ext cx="3111500" cy="369332"/>
          </a:xfrm>
          <a:prstGeom prst="rect">
            <a:avLst/>
          </a:prstGeom>
        </p:spPr>
        <p:txBody>
          <a:bodyPr wrap="square">
            <a:spAutoFit/>
          </a:bodyPr>
          <a:lstStyle/>
          <a:p>
            <a:r>
              <a:rPr lang="it-IT" dirty="0">
                <a:latin typeface="Calibri" panose="020F0502020204030204" pitchFamily="34" charset="0"/>
                <a:ea typeface="Calibri" panose="020F0502020204030204" pitchFamily="34" charset="0"/>
                <a:cs typeface="Times New Roman" panose="02020603050405020304" pitchFamily="18" charset="0"/>
              </a:rPr>
              <a:t>Par. </a:t>
            </a:r>
            <a:r>
              <a:rPr lang="it-IT" dirty="0" err="1">
                <a:latin typeface="Calibri" panose="020F0502020204030204" pitchFamily="34" charset="0"/>
                <a:ea typeface="Calibri" panose="020F0502020204030204" pitchFamily="34" charset="0"/>
                <a:cs typeface="Times New Roman" panose="02020603050405020304" pitchFamily="18" charset="0"/>
              </a:rPr>
              <a:t>Lat</a:t>
            </a:r>
            <a:r>
              <a:rPr lang="it-IT" dirty="0">
                <a:latin typeface="Calibri" panose="020F0502020204030204" pitchFamily="34" charset="0"/>
                <a:ea typeface="Calibri" panose="020F0502020204030204" pitchFamily="34" charset="0"/>
                <a:cs typeface="Times New Roman" panose="02020603050405020304" pitchFamily="18" charset="0"/>
              </a:rPr>
              <a:t>. 2103, f.54r</a:t>
            </a:r>
            <a:endParaRPr lang="it-IT" dirty="0"/>
          </a:p>
        </p:txBody>
      </p:sp>
      <p:pic>
        <p:nvPicPr>
          <p:cNvPr id="4" name="Immagine 3">
            <a:extLst>
              <a:ext uri="{FF2B5EF4-FFF2-40B4-BE49-F238E27FC236}">
                <a16:creationId xmlns:a16="http://schemas.microsoft.com/office/drawing/2014/main" xmlns="" id="{E9FE5347-59E2-4540-A6EE-F1B649A4E105}"/>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1283732"/>
            <a:ext cx="2616200" cy="2552700"/>
          </a:xfrm>
          <a:prstGeom prst="rect">
            <a:avLst/>
          </a:prstGeom>
          <a:noFill/>
          <a:ln>
            <a:noFill/>
          </a:ln>
        </p:spPr>
      </p:pic>
      <p:sp>
        <p:nvSpPr>
          <p:cNvPr id="5" name="Rettangolo 4">
            <a:extLst>
              <a:ext uri="{FF2B5EF4-FFF2-40B4-BE49-F238E27FC236}">
                <a16:creationId xmlns:a16="http://schemas.microsoft.com/office/drawing/2014/main" xmlns="" id="{80A8C546-92DD-4972-A466-34005047605A}"/>
              </a:ext>
            </a:extLst>
          </p:cNvPr>
          <p:cNvSpPr/>
          <p:nvPr/>
        </p:nvSpPr>
        <p:spPr>
          <a:xfrm rot="10800000" flipV="1">
            <a:off x="4739684" y="4075331"/>
            <a:ext cx="2969216" cy="369332"/>
          </a:xfrm>
          <a:prstGeom prst="rect">
            <a:avLst/>
          </a:prstGeom>
        </p:spPr>
        <p:txBody>
          <a:bodyPr wrap="square">
            <a:spAutoFit/>
          </a:bodyPr>
          <a:lstStyle/>
          <a:p>
            <a:r>
              <a:rPr lang="it-IT" dirty="0">
                <a:latin typeface="Calibri" panose="020F0502020204030204" pitchFamily="34" charset="0"/>
                <a:ea typeface="Calibri" panose="020F0502020204030204" pitchFamily="34" charset="0"/>
                <a:cs typeface="Times New Roman" panose="02020603050405020304" pitchFamily="18" charset="0"/>
              </a:rPr>
              <a:t>Par. </a:t>
            </a:r>
            <a:r>
              <a:rPr lang="it-IT" dirty="0" err="1">
                <a:latin typeface="Calibri" panose="020F0502020204030204" pitchFamily="34" charset="0"/>
                <a:ea typeface="Calibri" panose="020F0502020204030204" pitchFamily="34" charset="0"/>
                <a:cs typeface="Times New Roman" panose="02020603050405020304" pitchFamily="18" charset="0"/>
              </a:rPr>
              <a:t>Lat</a:t>
            </a:r>
            <a:r>
              <a:rPr lang="it-IT" dirty="0">
                <a:latin typeface="Calibri" panose="020F0502020204030204" pitchFamily="34" charset="0"/>
                <a:ea typeface="Calibri" panose="020F0502020204030204" pitchFamily="34" charset="0"/>
                <a:cs typeface="Times New Roman" panose="02020603050405020304" pitchFamily="18" charset="0"/>
              </a:rPr>
              <a:t>. 6802, f.270r</a:t>
            </a:r>
            <a:endParaRPr lang="it-IT" dirty="0"/>
          </a:p>
        </p:txBody>
      </p:sp>
    </p:spTree>
    <p:extLst>
      <p:ext uri="{BB962C8B-B14F-4D97-AF65-F5344CB8AC3E}">
        <p14:creationId xmlns:p14="http://schemas.microsoft.com/office/powerpoint/2010/main" xmlns="" val="3641870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41137AC-9320-4EEF-B5BD-91007FF057AB}"/>
              </a:ext>
            </a:extLst>
          </p:cNvPr>
          <p:cNvSpPr>
            <a:spLocks noGrp="1"/>
          </p:cNvSpPr>
          <p:nvPr>
            <p:ph type="title"/>
          </p:nvPr>
        </p:nvSpPr>
        <p:spPr/>
        <p:txBody>
          <a:bodyPr>
            <a:normAutofit/>
          </a:bodyPr>
          <a:lstStyle/>
          <a:p>
            <a:r>
              <a:rPr lang="it-IT" dirty="0"/>
              <a:t>I due scrittoi del Petrarca</a:t>
            </a:r>
          </a:p>
        </p:txBody>
      </p:sp>
      <p:pic>
        <p:nvPicPr>
          <p:cNvPr id="5122" name="Picture 2" descr="Petrarca letterato - Edizioni di Storia e Letteratura">
            <a:extLst>
              <a:ext uri="{FF2B5EF4-FFF2-40B4-BE49-F238E27FC236}">
                <a16:creationId xmlns:a16="http://schemas.microsoft.com/office/drawing/2014/main" xmlns="" id="{51085BBB-B5E7-426F-8D8B-CBB89874B6B9}"/>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88197" y="1662087"/>
            <a:ext cx="2905932" cy="427250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magine 4">
            <a:extLst>
              <a:ext uri="{FF2B5EF4-FFF2-40B4-BE49-F238E27FC236}">
                <a16:creationId xmlns:a16="http://schemas.microsoft.com/office/drawing/2014/main" xmlns="" id="{860CA547-8F32-4B6F-A37B-D7CCCDB95887}"/>
              </a:ext>
            </a:extLst>
          </p:cNvPr>
          <p:cNvPicPr>
            <a:picLocks noChangeAspect="1"/>
          </p:cNvPicPr>
          <p:nvPr/>
        </p:nvPicPr>
        <p:blipFill>
          <a:blip r:embed="rId3"/>
          <a:stretch>
            <a:fillRect/>
          </a:stretch>
        </p:blipFill>
        <p:spPr>
          <a:xfrm>
            <a:off x="4706399" y="1830387"/>
            <a:ext cx="3171825" cy="4752975"/>
          </a:xfrm>
          <a:prstGeom prst="rect">
            <a:avLst/>
          </a:prstGeom>
        </p:spPr>
      </p:pic>
    </p:spTree>
    <p:extLst>
      <p:ext uri="{BB962C8B-B14F-4D97-AF65-F5344CB8AC3E}">
        <p14:creationId xmlns:p14="http://schemas.microsoft.com/office/powerpoint/2010/main" xmlns="" val="1428327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8D3CBCE-5116-4F06-B28C-27E448EBAACA}"/>
              </a:ext>
            </a:extLst>
          </p:cNvPr>
          <p:cNvPicPr/>
          <p:nvPr/>
        </p:nvPicPr>
        <p:blipFill>
          <a:blip r:embed="rId2">
            <a:extLst>
              <a:ext uri="{28A0092B-C50C-407E-A947-70E740481C1C}">
                <a14:useLocalDpi xmlns:a14="http://schemas.microsoft.com/office/drawing/2010/main" xmlns="" val="0"/>
              </a:ext>
            </a:extLst>
          </a:blip>
          <a:srcRect/>
          <a:stretch>
            <a:fillRect/>
          </a:stretch>
        </p:blipFill>
        <p:spPr bwMode="auto">
          <a:xfrm>
            <a:off x="925512" y="496093"/>
            <a:ext cx="966788" cy="2547938"/>
          </a:xfrm>
          <a:prstGeom prst="rect">
            <a:avLst/>
          </a:prstGeom>
          <a:noFill/>
          <a:ln>
            <a:noFill/>
          </a:ln>
        </p:spPr>
      </p:pic>
      <p:sp>
        <p:nvSpPr>
          <p:cNvPr id="3" name="Rettangolo 2">
            <a:extLst>
              <a:ext uri="{FF2B5EF4-FFF2-40B4-BE49-F238E27FC236}">
                <a16:creationId xmlns:a16="http://schemas.microsoft.com/office/drawing/2014/main" xmlns="" id="{9E2DB760-57EA-4979-B632-DE8FDA3DEEDD}"/>
              </a:ext>
            </a:extLst>
          </p:cNvPr>
          <p:cNvSpPr/>
          <p:nvPr/>
        </p:nvSpPr>
        <p:spPr>
          <a:xfrm rot="10800000" flipV="1">
            <a:off x="404812" y="3244334"/>
            <a:ext cx="2516188" cy="369332"/>
          </a:xfrm>
          <a:prstGeom prst="rect">
            <a:avLst/>
          </a:prstGeom>
        </p:spPr>
        <p:txBody>
          <a:bodyPr wrap="square">
            <a:spAutoFit/>
          </a:bodyPr>
          <a:lstStyle/>
          <a:p>
            <a:r>
              <a:rPr lang="it-IT" dirty="0">
                <a:latin typeface="Calibri" panose="020F0502020204030204" pitchFamily="34" charset="0"/>
                <a:ea typeface="Calibri" panose="020F0502020204030204" pitchFamily="34" charset="0"/>
                <a:cs typeface="Times New Roman" panose="02020603050405020304" pitchFamily="18" charset="0"/>
              </a:rPr>
              <a:t>Par. </a:t>
            </a:r>
            <a:r>
              <a:rPr lang="it-IT" dirty="0" err="1">
                <a:latin typeface="Calibri" panose="020F0502020204030204" pitchFamily="34" charset="0"/>
                <a:ea typeface="Calibri" panose="020F0502020204030204" pitchFamily="34" charset="0"/>
                <a:cs typeface="Times New Roman" panose="02020603050405020304" pitchFamily="18" charset="0"/>
              </a:rPr>
              <a:t>Lat</a:t>
            </a:r>
            <a:r>
              <a:rPr lang="it-IT" dirty="0">
                <a:latin typeface="Calibri" panose="020F0502020204030204" pitchFamily="34" charset="0"/>
                <a:ea typeface="Calibri" panose="020F0502020204030204" pitchFamily="34" charset="0"/>
                <a:cs typeface="Times New Roman" panose="02020603050405020304" pitchFamily="18" charset="0"/>
              </a:rPr>
              <a:t>. 2201 f. 10r </a:t>
            </a:r>
            <a:endParaRPr lang="it-IT" dirty="0"/>
          </a:p>
        </p:txBody>
      </p:sp>
      <p:pic>
        <p:nvPicPr>
          <p:cNvPr id="4" name="Immagine 3">
            <a:extLst>
              <a:ext uri="{FF2B5EF4-FFF2-40B4-BE49-F238E27FC236}">
                <a16:creationId xmlns:a16="http://schemas.microsoft.com/office/drawing/2014/main" xmlns="" id="{2E6A5C8D-0836-4749-9BB8-395277C07259}"/>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3191290" y="496093"/>
            <a:ext cx="838200" cy="2727325"/>
          </a:xfrm>
          <a:prstGeom prst="rect">
            <a:avLst/>
          </a:prstGeom>
          <a:noFill/>
          <a:ln>
            <a:noFill/>
          </a:ln>
        </p:spPr>
      </p:pic>
      <p:pic>
        <p:nvPicPr>
          <p:cNvPr id="7" name="Immagine 6">
            <a:extLst>
              <a:ext uri="{FF2B5EF4-FFF2-40B4-BE49-F238E27FC236}">
                <a16:creationId xmlns:a16="http://schemas.microsoft.com/office/drawing/2014/main" xmlns="" id="{9958718C-6925-4060-BA9A-7AEFA8F21677}"/>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flipH="1">
            <a:off x="5461000" y="160585"/>
            <a:ext cx="685800" cy="3803650"/>
          </a:xfrm>
          <a:prstGeom prst="rect">
            <a:avLst/>
          </a:prstGeom>
          <a:noFill/>
          <a:ln>
            <a:noFill/>
          </a:ln>
        </p:spPr>
      </p:pic>
      <p:sp>
        <p:nvSpPr>
          <p:cNvPr id="8" name="Rettangolo 7">
            <a:extLst>
              <a:ext uri="{FF2B5EF4-FFF2-40B4-BE49-F238E27FC236}">
                <a16:creationId xmlns:a16="http://schemas.microsoft.com/office/drawing/2014/main" xmlns="" id="{BBE2E5CA-A8C9-484C-98C9-EF7BF6758CFE}"/>
              </a:ext>
            </a:extLst>
          </p:cNvPr>
          <p:cNvSpPr/>
          <p:nvPr/>
        </p:nvSpPr>
        <p:spPr>
          <a:xfrm rot="10800000" flipV="1">
            <a:off x="5219698" y="3979922"/>
            <a:ext cx="1879602" cy="369332"/>
          </a:xfrm>
          <a:prstGeom prst="rect">
            <a:avLst/>
          </a:prstGeom>
        </p:spPr>
        <p:txBody>
          <a:bodyPr wrap="square">
            <a:spAutoFit/>
          </a:bodyPr>
          <a:lstStyle/>
          <a:p>
            <a:r>
              <a:rPr lang="it-IT" dirty="0">
                <a:latin typeface="Calibri" panose="020F0502020204030204" pitchFamily="34" charset="0"/>
                <a:ea typeface="Calibri" panose="020F0502020204030204" pitchFamily="34" charset="0"/>
                <a:cs typeface="Times New Roman" panose="02020603050405020304" pitchFamily="18" charset="0"/>
              </a:rPr>
              <a:t>Par. </a:t>
            </a:r>
            <a:r>
              <a:rPr lang="it-IT" dirty="0" err="1">
                <a:latin typeface="Calibri" panose="020F0502020204030204" pitchFamily="34" charset="0"/>
                <a:ea typeface="Calibri" panose="020F0502020204030204" pitchFamily="34" charset="0"/>
                <a:cs typeface="Times New Roman" panose="02020603050405020304" pitchFamily="18" charset="0"/>
              </a:rPr>
              <a:t>Lat</a:t>
            </a:r>
            <a:r>
              <a:rPr lang="it-IT" dirty="0">
                <a:latin typeface="Calibri" panose="020F0502020204030204" pitchFamily="34" charset="0"/>
                <a:ea typeface="Calibri" panose="020F0502020204030204" pitchFamily="34" charset="0"/>
                <a:cs typeface="Times New Roman" panose="02020603050405020304" pitchFamily="18" charset="0"/>
              </a:rPr>
              <a:t>. 2201, f.9r</a:t>
            </a:r>
            <a:endParaRPr lang="it-IT" dirty="0"/>
          </a:p>
        </p:txBody>
      </p:sp>
      <p:pic>
        <p:nvPicPr>
          <p:cNvPr id="9" name="Immagine 8">
            <a:extLst>
              <a:ext uri="{FF2B5EF4-FFF2-40B4-BE49-F238E27FC236}">
                <a16:creationId xmlns:a16="http://schemas.microsoft.com/office/drawing/2014/main" xmlns="" id="{A0A2DD68-8753-45EF-BDE4-EDDD3F8CC95F}"/>
              </a:ext>
            </a:extLst>
          </p:cNvPr>
          <p:cNvPicPr/>
          <p:nvPr/>
        </p:nvPicPr>
        <p:blipFill>
          <a:blip r:embed="rId5">
            <a:extLst>
              <a:ext uri="{28A0092B-C50C-407E-A947-70E740481C1C}">
                <a14:useLocalDpi xmlns:a14="http://schemas.microsoft.com/office/drawing/2010/main" xmlns="" val="0"/>
              </a:ext>
            </a:extLst>
          </a:blip>
          <a:srcRect/>
          <a:stretch>
            <a:fillRect/>
          </a:stretch>
        </p:blipFill>
        <p:spPr bwMode="auto">
          <a:xfrm>
            <a:off x="500062" y="4349254"/>
            <a:ext cx="871538" cy="2242046"/>
          </a:xfrm>
          <a:prstGeom prst="rect">
            <a:avLst/>
          </a:prstGeom>
          <a:noFill/>
          <a:ln>
            <a:noFill/>
          </a:ln>
        </p:spPr>
      </p:pic>
      <p:sp>
        <p:nvSpPr>
          <p:cNvPr id="12" name="Rettangolo 11">
            <a:extLst>
              <a:ext uri="{FF2B5EF4-FFF2-40B4-BE49-F238E27FC236}">
                <a16:creationId xmlns:a16="http://schemas.microsoft.com/office/drawing/2014/main" xmlns="" id="{8DE40154-8B43-4BBF-80C3-4AC02014DA8E}"/>
              </a:ext>
            </a:extLst>
          </p:cNvPr>
          <p:cNvSpPr/>
          <p:nvPr/>
        </p:nvSpPr>
        <p:spPr>
          <a:xfrm>
            <a:off x="2667000" y="3244335"/>
            <a:ext cx="2311399" cy="369332"/>
          </a:xfrm>
          <a:prstGeom prst="rect">
            <a:avLst/>
          </a:prstGeom>
        </p:spPr>
        <p:txBody>
          <a:bodyPr wrap="square">
            <a:spAutoFit/>
          </a:bodyPr>
          <a:lstStyle/>
          <a:p>
            <a:r>
              <a:rPr lang="it-IT" dirty="0">
                <a:latin typeface="Calibri" panose="020F0502020204030204" pitchFamily="34" charset="0"/>
                <a:ea typeface="Calibri" panose="020F0502020204030204" pitchFamily="34" charset="0"/>
                <a:cs typeface="Times New Roman" panose="02020603050405020304" pitchFamily="18" charset="0"/>
              </a:rPr>
              <a:t>Par. </a:t>
            </a:r>
            <a:r>
              <a:rPr lang="it-IT" dirty="0" err="1">
                <a:latin typeface="Calibri" panose="020F0502020204030204" pitchFamily="34" charset="0"/>
                <a:ea typeface="Calibri" panose="020F0502020204030204" pitchFamily="34" charset="0"/>
                <a:cs typeface="Times New Roman" panose="02020603050405020304" pitchFamily="18" charset="0"/>
              </a:rPr>
              <a:t>Lat</a:t>
            </a:r>
            <a:r>
              <a:rPr lang="it-IT" dirty="0">
                <a:latin typeface="Calibri" panose="020F0502020204030204" pitchFamily="34" charset="0"/>
                <a:ea typeface="Calibri" panose="020F0502020204030204" pitchFamily="34" charset="0"/>
                <a:cs typeface="Times New Roman" panose="02020603050405020304" pitchFamily="18" charset="0"/>
              </a:rPr>
              <a:t>. 1994,f.23r</a:t>
            </a:r>
            <a:endParaRPr lang="it-IT" dirty="0"/>
          </a:p>
        </p:txBody>
      </p:sp>
      <p:sp>
        <p:nvSpPr>
          <p:cNvPr id="13" name="CasellaDiTesto 12">
            <a:extLst>
              <a:ext uri="{FF2B5EF4-FFF2-40B4-BE49-F238E27FC236}">
                <a16:creationId xmlns:a16="http://schemas.microsoft.com/office/drawing/2014/main" xmlns="" id="{84A2DBAF-9423-46A0-BEC9-2D872EFE1151}"/>
              </a:ext>
            </a:extLst>
          </p:cNvPr>
          <p:cNvSpPr txBox="1"/>
          <p:nvPr/>
        </p:nvSpPr>
        <p:spPr>
          <a:xfrm>
            <a:off x="1524001" y="6361906"/>
            <a:ext cx="1955800" cy="369332"/>
          </a:xfrm>
          <a:prstGeom prst="rect">
            <a:avLst/>
          </a:prstGeom>
          <a:noFill/>
        </p:spPr>
        <p:txBody>
          <a:bodyPr wrap="square" rtlCol="0">
            <a:spAutoFit/>
          </a:bodyPr>
          <a:lstStyle/>
          <a:p>
            <a:r>
              <a:rPr lang="it-IT" dirty="0" err="1"/>
              <a:t>Par.lat</a:t>
            </a:r>
            <a:r>
              <a:rPr lang="it-IT" dirty="0"/>
              <a:t>. 1757 f.23r</a:t>
            </a:r>
          </a:p>
        </p:txBody>
      </p:sp>
      <p:sp>
        <p:nvSpPr>
          <p:cNvPr id="14" name="CasellaDiTesto 13">
            <a:extLst>
              <a:ext uri="{FF2B5EF4-FFF2-40B4-BE49-F238E27FC236}">
                <a16:creationId xmlns:a16="http://schemas.microsoft.com/office/drawing/2014/main" xmlns="" id="{E424AD44-679C-42D5-B0A7-EFAEA6C4B4B4}"/>
              </a:ext>
            </a:extLst>
          </p:cNvPr>
          <p:cNvSpPr txBox="1"/>
          <p:nvPr/>
        </p:nvSpPr>
        <p:spPr>
          <a:xfrm>
            <a:off x="1993900" y="4635500"/>
            <a:ext cx="6527800" cy="461665"/>
          </a:xfrm>
          <a:prstGeom prst="rect">
            <a:avLst/>
          </a:prstGeom>
          <a:noFill/>
        </p:spPr>
        <p:txBody>
          <a:bodyPr wrap="square" rtlCol="0">
            <a:spAutoFit/>
          </a:bodyPr>
          <a:lstStyle/>
          <a:p>
            <a:r>
              <a:rPr lang="it-IT" sz="2400" dirty="0"/>
              <a:t>LE GRAFFE «A FIORELLINO» E «A CONCHIGLIA</a:t>
            </a:r>
            <a:r>
              <a:rPr lang="it-IT" dirty="0"/>
              <a:t>»</a:t>
            </a:r>
          </a:p>
        </p:txBody>
      </p:sp>
    </p:spTree>
    <p:extLst>
      <p:ext uri="{BB962C8B-B14F-4D97-AF65-F5344CB8AC3E}">
        <p14:creationId xmlns:p14="http://schemas.microsoft.com/office/powerpoint/2010/main" xmlns="" val="1127914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D40D135B-89E0-4BDD-855B-98C6DE667351}"/>
              </a:ext>
            </a:extLst>
          </p:cNvPr>
          <p:cNvSpPr txBox="1"/>
          <p:nvPr/>
        </p:nvSpPr>
        <p:spPr>
          <a:xfrm>
            <a:off x="897774" y="731520"/>
            <a:ext cx="7198821" cy="4401205"/>
          </a:xfrm>
          <a:prstGeom prst="rect">
            <a:avLst/>
          </a:prstGeom>
          <a:noFill/>
        </p:spPr>
        <p:txBody>
          <a:bodyPr wrap="square" rtlCol="0">
            <a:spAutoFit/>
          </a:bodyPr>
          <a:lstStyle/>
          <a:p>
            <a:r>
              <a:rPr lang="it-IT" sz="2800" dirty="0">
                <a:latin typeface="Times New Roman" panose="02020603050405020304" pitchFamily="18" charset="0"/>
                <a:cs typeface="Times New Roman" panose="02020603050405020304" pitchFamily="18" charset="0"/>
              </a:rPr>
              <a:t>Il libro più caro: il Virgilio Ambrosiano</a:t>
            </a:r>
          </a:p>
          <a:p>
            <a:endParaRPr lang="it-IT" sz="2800" dirty="0">
              <a:latin typeface="Times New Roman" panose="02020603050405020304" pitchFamily="18"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Due elementi che lo rendono particolarmente prezioso:</a:t>
            </a:r>
          </a:p>
          <a:p>
            <a:endParaRPr lang="it-IT" sz="2800" dirty="0">
              <a:latin typeface="Times New Roman" panose="02020603050405020304" pitchFamily="18"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-Le note «</a:t>
            </a:r>
            <a:r>
              <a:rPr lang="it-IT" sz="2800" dirty="0" err="1">
                <a:latin typeface="Times New Roman" panose="02020603050405020304" pitchFamily="18" charset="0"/>
                <a:cs typeface="Times New Roman" panose="02020603050405020304" pitchFamily="18" charset="0"/>
              </a:rPr>
              <a:t>obituarie</a:t>
            </a:r>
            <a:r>
              <a:rPr lang="it-IT" sz="2800" dirty="0">
                <a:latin typeface="Times New Roman" panose="02020603050405020304" pitchFamily="18" charset="0"/>
                <a:cs typeface="Times New Roman" panose="02020603050405020304" pitchFamily="18" charset="0"/>
              </a:rPr>
              <a:t>», per la morte delle persone care </a:t>
            </a:r>
          </a:p>
          <a:p>
            <a:endParaRPr lang="it-IT" sz="2800" dirty="0">
              <a:latin typeface="Times New Roman" panose="02020603050405020304" pitchFamily="18"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-La miniatura che  Petrarca commissiona  a Simone Martini ad Avignone</a:t>
            </a:r>
          </a:p>
        </p:txBody>
      </p:sp>
    </p:spTree>
    <p:extLst>
      <p:ext uri="{BB962C8B-B14F-4D97-AF65-F5344CB8AC3E}">
        <p14:creationId xmlns:p14="http://schemas.microsoft.com/office/powerpoint/2010/main" xmlns="" val="1261640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DEC5B492-6C06-4C08-88C2-D1FC864B5715}"/>
              </a:ext>
            </a:extLst>
          </p:cNvPr>
          <p:cNvSpPr txBox="1"/>
          <p:nvPr/>
        </p:nvSpPr>
        <p:spPr>
          <a:xfrm>
            <a:off x="415636" y="698269"/>
            <a:ext cx="7714211" cy="2062103"/>
          </a:xfrm>
          <a:prstGeom prst="rect">
            <a:avLst/>
          </a:prstGeom>
          <a:noFill/>
        </p:spPr>
        <p:txBody>
          <a:bodyPr wrap="square" rtlCol="0">
            <a:spAutoFit/>
          </a:bodyPr>
          <a:lstStyle/>
          <a:p>
            <a:r>
              <a:rPr lang="it-IT" sz="3200" dirty="0">
                <a:latin typeface="Times New Roman" panose="02020603050405020304" pitchFamily="18" charset="0"/>
                <a:cs typeface="Times New Roman" panose="02020603050405020304" pitchFamily="18" charset="0"/>
              </a:rPr>
              <a:t>Oltre alla nota di Laura (per cui si veda il percorso di Chiara </a:t>
            </a:r>
            <a:r>
              <a:rPr lang="it-IT" sz="3200" dirty="0" err="1">
                <a:latin typeface="Times New Roman" panose="02020603050405020304" pitchFamily="18" charset="0"/>
                <a:cs typeface="Times New Roman" panose="02020603050405020304" pitchFamily="18" charset="0"/>
              </a:rPr>
              <a:t>Buonfiglioli</a:t>
            </a:r>
            <a:r>
              <a:rPr lang="it-IT" sz="3200" dirty="0">
                <a:latin typeface="Times New Roman" panose="02020603050405020304" pitchFamily="18" charset="0"/>
                <a:cs typeface="Times New Roman" panose="02020603050405020304" pitchFamily="18" charset="0"/>
              </a:rPr>
              <a:t>), il Virgilio Ambrosiano contiene la nota per la morte del figlio Giovanni</a:t>
            </a:r>
          </a:p>
        </p:txBody>
      </p:sp>
    </p:spTree>
    <p:extLst>
      <p:ext uri="{BB962C8B-B14F-4D97-AF65-F5344CB8AC3E}">
        <p14:creationId xmlns:p14="http://schemas.microsoft.com/office/powerpoint/2010/main" xmlns="" val="3269757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5B8899B-D65F-43D2-A2EA-6C08D1234E98}"/>
              </a:ext>
            </a:extLst>
          </p:cNvPr>
          <p:cNvSpPr>
            <a:spLocks noGrp="1"/>
          </p:cNvSpPr>
          <p:nvPr>
            <p:ph type="title"/>
          </p:nvPr>
        </p:nvSpPr>
        <p:spPr/>
        <p:txBody>
          <a:bodyPr/>
          <a:lstStyle/>
          <a:p>
            <a:r>
              <a:rPr lang="it-IT" dirty="0"/>
              <a:t>La nota di Giovanni</a:t>
            </a:r>
          </a:p>
        </p:txBody>
      </p:sp>
      <p:sp>
        <p:nvSpPr>
          <p:cNvPr id="3" name="Segnaposto contenuto 2">
            <a:extLst>
              <a:ext uri="{FF2B5EF4-FFF2-40B4-BE49-F238E27FC236}">
                <a16:creationId xmlns:a16="http://schemas.microsoft.com/office/drawing/2014/main" xmlns="" id="{4FF875C9-BB7A-4F16-9F28-04E2ECBB6D94}"/>
              </a:ext>
            </a:extLst>
          </p:cNvPr>
          <p:cNvSpPr>
            <a:spLocks noGrp="1"/>
          </p:cNvSpPr>
          <p:nvPr>
            <p:ph idx="1"/>
          </p:nvPr>
        </p:nvSpPr>
        <p:spPr/>
        <p:txBody>
          <a:bodyPr>
            <a:normAutofit fontScale="70000" lnSpcReduction="20000"/>
          </a:bodyPr>
          <a:lstStyle/>
          <a:p>
            <a:r>
              <a:rPr lang="en-US" dirty="0" err="1"/>
              <a:t>Iohannes</a:t>
            </a:r>
            <a:r>
              <a:rPr lang="en-US" dirty="0"/>
              <a:t> </a:t>
            </a:r>
            <a:r>
              <a:rPr lang="en-US" dirty="0" err="1"/>
              <a:t>noster</a:t>
            </a:r>
            <a:r>
              <a:rPr lang="en-US" dirty="0"/>
              <a:t>, homo </a:t>
            </a:r>
            <a:r>
              <a:rPr lang="en-US" dirty="0" err="1"/>
              <a:t>natus</a:t>
            </a:r>
            <a:r>
              <a:rPr lang="en-US" dirty="0"/>
              <a:t> ad </a:t>
            </a:r>
            <a:r>
              <a:rPr lang="en-US" dirty="0" err="1"/>
              <a:t>laborem</a:t>
            </a:r>
            <a:r>
              <a:rPr lang="en-US" dirty="0"/>
              <a:t> ad </a:t>
            </a:r>
            <a:r>
              <a:rPr lang="en-US" dirty="0" err="1"/>
              <a:t>dolorem</a:t>
            </a:r>
            <a:r>
              <a:rPr lang="en-US" dirty="0"/>
              <a:t> </a:t>
            </a:r>
            <a:r>
              <a:rPr lang="en-US" dirty="0" err="1"/>
              <a:t>meum</a:t>
            </a:r>
            <a:r>
              <a:rPr lang="en-US" dirty="0"/>
              <a:t>,</a:t>
            </a:r>
          </a:p>
          <a:p>
            <a:r>
              <a:rPr lang="fr-FR" dirty="0"/>
              <a:t>et </a:t>
            </a:r>
            <a:r>
              <a:rPr lang="fr-FR" dirty="0" err="1"/>
              <a:t>vivens</a:t>
            </a:r>
            <a:r>
              <a:rPr lang="fr-FR" dirty="0"/>
              <a:t> </a:t>
            </a:r>
            <a:r>
              <a:rPr lang="fr-FR" dirty="0" err="1"/>
              <a:t>gravibus</a:t>
            </a:r>
            <a:r>
              <a:rPr lang="fr-FR" dirty="0"/>
              <a:t> </a:t>
            </a:r>
            <a:r>
              <a:rPr lang="fr-FR" dirty="0" err="1"/>
              <a:t>atque</a:t>
            </a:r>
            <a:r>
              <a:rPr lang="fr-FR" dirty="0"/>
              <a:t> </a:t>
            </a:r>
            <a:r>
              <a:rPr lang="fr-FR" dirty="0" err="1"/>
              <a:t>perpetuis</a:t>
            </a:r>
            <a:r>
              <a:rPr lang="fr-FR" dirty="0"/>
              <a:t> me </a:t>
            </a:r>
            <a:r>
              <a:rPr lang="fr-FR" dirty="0" err="1"/>
              <a:t>curis</a:t>
            </a:r>
            <a:r>
              <a:rPr lang="fr-FR" dirty="0"/>
              <a:t> </a:t>
            </a:r>
            <a:r>
              <a:rPr lang="fr-FR" dirty="0" err="1"/>
              <a:t>exercuit</a:t>
            </a:r>
            <a:r>
              <a:rPr lang="fr-FR" dirty="0"/>
              <a:t>, et </a:t>
            </a:r>
            <a:r>
              <a:rPr lang="fr-FR" dirty="0" err="1"/>
              <a:t>acri</a:t>
            </a:r>
            <a:endParaRPr lang="fr-FR" dirty="0"/>
          </a:p>
          <a:p>
            <a:r>
              <a:rPr lang="it-IT" dirty="0"/>
              <a:t>dolore </a:t>
            </a:r>
            <a:r>
              <a:rPr lang="it-IT" dirty="0" err="1"/>
              <a:t>moriens</a:t>
            </a:r>
            <a:r>
              <a:rPr lang="it-IT" dirty="0"/>
              <a:t> </a:t>
            </a:r>
            <a:r>
              <a:rPr lang="it-IT" dirty="0" err="1"/>
              <a:t>vulneravit</a:t>
            </a:r>
            <a:r>
              <a:rPr lang="it-IT" dirty="0"/>
              <a:t>; </a:t>
            </a:r>
            <a:r>
              <a:rPr lang="it-IT" i="1" dirty="0"/>
              <a:t>qui, </a:t>
            </a:r>
            <a:r>
              <a:rPr lang="it-IT" i="1" dirty="0" err="1"/>
              <a:t>cum</a:t>
            </a:r>
            <a:r>
              <a:rPr lang="it-IT" i="1" dirty="0"/>
              <a:t> </a:t>
            </a:r>
            <a:r>
              <a:rPr lang="it-IT" i="1" dirty="0" err="1"/>
              <a:t>paucos</a:t>
            </a:r>
            <a:r>
              <a:rPr lang="it-IT" i="1" dirty="0"/>
              <a:t> </a:t>
            </a:r>
            <a:r>
              <a:rPr lang="it-IT" i="1" dirty="0" err="1"/>
              <a:t>letos</a:t>
            </a:r>
            <a:r>
              <a:rPr lang="it-IT" i="1" dirty="0"/>
              <a:t> </a:t>
            </a:r>
            <a:r>
              <a:rPr lang="it-IT" i="1" dirty="0" err="1"/>
              <a:t>dies</a:t>
            </a:r>
            <a:r>
              <a:rPr lang="it-IT" i="1" dirty="0"/>
              <a:t> </a:t>
            </a:r>
            <a:r>
              <a:rPr lang="it-IT" i="1" dirty="0" err="1"/>
              <a:t>vidisset</a:t>
            </a:r>
            <a:r>
              <a:rPr lang="it-IT" i="1" dirty="0"/>
              <a:t> </a:t>
            </a:r>
            <a:r>
              <a:rPr lang="it-IT" dirty="0"/>
              <a:t>in</a:t>
            </a:r>
          </a:p>
          <a:p>
            <a:r>
              <a:rPr lang="it-IT" dirty="0"/>
              <a:t>vita sua, </a:t>
            </a:r>
            <a:r>
              <a:rPr lang="it-IT" dirty="0" err="1"/>
              <a:t>obiit</a:t>
            </a:r>
            <a:r>
              <a:rPr lang="it-IT" dirty="0"/>
              <a:t> anno Domini 1361, </a:t>
            </a:r>
            <a:r>
              <a:rPr lang="it-IT" dirty="0" err="1"/>
              <a:t>etatis</a:t>
            </a:r>
            <a:r>
              <a:rPr lang="it-IT" dirty="0"/>
              <a:t> sue XXV°, die </a:t>
            </a:r>
            <a:r>
              <a:rPr lang="it-IT" dirty="0" err="1"/>
              <a:t>Iulii</a:t>
            </a:r>
            <a:r>
              <a:rPr lang="it-IT" dirty="0"/>
              <a:t> </a:t>
            </a:r>
            <a:r>
              <a:rPr lang="it-IT" dirty="0" err="1"/>
              <a:t>Xa</a:t>
            </a:r>
            <a:endParaRPr lang="it-IT" dirty="0"/>
          </a:p>
          <a:p>
            <a:r>
              <a:rPr lang="it-IT" dirty="0" err="1"/>
              <a:t>seu</a:t>
            </a:r>
            <a:r>
              <a:rPr lang="it-IT" dirty="0"/>
              <a:t> </a:t>
            </a:r>
            <a:r>
              <a:rPr lang="it-IT" dirty="0" err="1"/>
              <a:t>IXa</a:t>
            </a:r>
            <a:r>
              <a:rPr lang="it-IT" dirty="0"/>
              <a:t> medio noctis inter diem </a:t>
            </a:r>
            <a:r>
              <a:rPr lang="it-IT" dirty="0" err="1"/>
              <a:t>veneris</a:t>
            </a:r>
            <a:r>
              <a:rPr lang="it-IT" dirty="0"/>
              <a:t> et sabati. </a:t>
            </a:r>
            <a:r>
              <a:rPr lang="it-IT" dirty="0" err="1"/>
              <a:t>Rumor</a:t>
            </a:r>
            <a:r>
              <a:rPr lang="it-IT" dirty="0"/>
              <a:t> ad</a:t>
            </a:r>
          </a:p>
          <a:p>
            <a:r>
              <a:rPr lang="pt-BR" dirty="0"/>
              <a:t>me Paduam XIIII° mensis ad vesperam. Obiit autem Mediolani</a:t>
            </a:r>
          </a:p>
          <a:p>
            <a:r>
              <a:rPr lang="it-IT" dirty="0"/>
              <a:t>in </a:t>
            </a:r>
            <a:r>
              <a:rPr lang="it-IT" dirty="0" err="1"/>
              <a:t>illo</a:t>
            </a:r>
            <a:r>
              <a:rPr lang="it-IT" dirty="0"/>
              <a:t> </a:t>
            </a:r>
            <a:r>
              <a:rPr lang="it-IT" dirty="0" err="1"/>
              <a:t>publico</a:t>
            </a:r>
            <a:r>
              <a:rPr lang="it-IT" dirty="0"/>
              <a:t> </a:t>
            </a:r>
            <a:r>
              <a:rPr lang="it-IT" dirty="0" err="1"/>
              <a:t>excidio</a:t>
            </a:r>
            <a:r>
              <a:rPr lang="it-IT" dirty="0"/>
              <a:t> </a:t>
            </a:r>
            <a:r>
              <a:rPr lang="it-IT" dirty="0" err="1"/>
              <a:t>pestis</a:t>
            </a:r>
            <a:r>
              <a:rPr lang="it-IT" dirty="0"/>
              <a:t> insolite, </a:t>
            </a:r>
            <a:r>
              <a:rPr lang="it-IT" dirty="0" err="1"/>
              <a:t>queve</a:t>
            </a:r>
            <a:r>
              <a:rPr lang="it-IT" dirty="0"/>
              <a:t> </a:t>
            </a:r>
            <a:r>
              <a:rPr lang="it-IT" dirty="0" err="1"/>
              <a:t>urbem</a:t>
            </a:r>
            <a:r>
              <a:rPr lang="it-IT" dirty="0"/>
              <a:t> </a:t>
            </a:r>
            <a:r>
              <a:rPr lang="it-IT" dirty="0" err="1"/>
              <a:t>illam</a:t>
            </a:r>
            <a:endParaRPr lang="it-IT" dirty="0"/>
          </a:p>
          <a:p>
            <a:r>
              <a:rPr lang="it-IT" dirty="0" err="1"/>
              <a:t>hactenus</a:t>
            </a:r>
            <a:r>
              <a:rPr lang="it-IT" dirty="0"/>
              <a:t> </a:t>
            </a:r>
            <a:r>
              <a:rPr lang="it-IT" dirty="0" err="1"/>
              <a:t>immunem</a:t>
            </a:r>
            <a:r>
              <a:rPr lang="it-IT" dirty="0"/>
              <a:t> </a:t>
            </a:r>
            <a:r>
              <a:rPr lang="it-IT" dirty="0" err="1"/>
              <a:t>talibus</a:t>
            </a:r>
            <a:r>
              <a:rPr lang="it-IT" dirty="0"/>
              <a:t> </a:t>
            </a:r>
            <a:r>
              <a:rPr lang="it-IT" dirty="0" err="1"/>
              <a:t>malis</a:t>
            </a:r>
            <a:r>
              <a:rPr lang="it-IT" dirty="0"/>
              <a:t> nunc tandem </a:t>
            </a:r>
            <a:r>
              <a:rPr lang="it-IT" dirty="0" err="1"/>
              <a:t>repperit</a:t>
            </a:r>
            <a:r>
              <a:rPr lang="it-IT" dirty="0"/>
              <a:t> </a:t>
            </a:r>
            <a:r>
              <a:rPr lang="it-IT" dirty="0" err="1"/>
              <a:t>atque</a:t>
            </a:r>
            <a:endParaRPr lang="it-IT" dirty="0"/>
          </a:p>
          <a:p>
            <a:r>
              <a:rPr lang="it-IT" dirty="0" err="1"/>
              <a:t>invasit</a:t>
            </a:r>
            <a:endParaRPr lang="it-IT" dirty="0"/>
          </a:p>
        </p:txBody>
      </p:sp>
    </p:spTree>
    <p:extLst>
      <p:ext uri="{BB962C8B-B14F-4D97-AF65-F5344CB8AC3E}">
        <p14:creationId xmlns:p14="http://schemas.microsoft.com/office/powerpoint/2010/main" xmlns="" val="1262464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FAE298B-6F96-4245-81D3-6B83CBC616C5}"/>
              </a:ext>
            </a:extLst>
          </p:cNvPr>
          <p:cNvSpPr>
            <a:spLocks noGrp="1"/>
          </p:cNvSpPr>
          <p:nvPr>
            <p:ph type="title"/>
          </p:nvPr>
        </p:nvSpPr>
        <p:spPr/>
        <p:txBody>
          <a:bodyPr>
            <a:normAutofit/>
          </a:bodyPr>
          <a:lstStyle/>
          <a:p>
            <a:r>
              <a:rPr lang="it-IT" dirty="0"/>
              <a:t>Traduzione</a:t>
            </a:r>
          </a:p>
        </p:txBody>
      </p:sp>
      <p:sp>
        <p:nvSpPr>
          <p:cNvPr id="3" name="Segnaposto contenuto 2">
            <a:extLst>
              <a:ext uri="{FF2B5EF4-FFF2-40B4-BE49-F238E27FC236}">
                <a16:creationId xmlns:a16="http://schemas.microsoft.com/office/drawing/2014/main" xmlns="" id="{81FA6F1B-2D28-4C63-B76A-A510E9453AE5}"/>
              </a:ext>
            </a:extLst>
          </p:cNvPr>
          <p:cNvSpPr>
            <a:spLocks noGrp="1"/>
          </p:cNvSpPr>
          <p:nvPr>
            <p:ph idx="1"/>
          </p:nvPr>
        </p:nvSpPr>
        <p:spPr/>
        <p:txBody>
          <a:bodyPr>
            <a:normAutofit fontScale="92500" lnSpcReduction="20000"/>
          </a:bodyPr>
          <a:lstStyle/>
          <a:p>
            <a:pPr marL="0" indent="0">
              <a:buNone/>
            </a:pPr>
            <a:r>
              <a:rPr lang="it-IT" dirty="0"/>
              <a:t>«Il mio Giovanni, uomo nato per infliggermi affanno e dolore, da vivo mi tormentò con gravi e continue preoccupazioni, morendo mi trafisse con un dolore profondo; egli, dopo aver visto nella sua vita pochi giorni lieti, morì nell’anno del Signore 1361, all’età di venticinque anni, il dieci o il nove luglio a mezzanotte tra venerdì e sabato. La notizia mi raggiunse a Padova, il quattordici dello stesso mese, di sera. Morì a Milano in quella strage universale provocata da un’insolita pestilenza, che dopo aver lasciato quella </a:t>
            </a:r>
            <a:r>
              <a:rPr lang="it-IT" dirty="0" err="1"/>
              <a:t>cittàimmune</a:t>
            </a:r>
            <a:r>
              <a:rPr lang="it-IT" dirty="0"/>
              <a:t> da tali mali, alla fine la raggiunse e la invase.»</a:t>
            </a:r>
          </a:p>
        </p:txBody>
      </p:sp>
    </p:spTree>
    <p:extLst>
      <p:ext uri="{BB962C8B-B14F-4D97-AF65-F5344CB8AC3E}">
        <p14:creationId xmlns:p14="http://schemas.microsoft.com/office/powerpoint/2010/main" xmlns="" val="3915725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loredana.chines\Desktop\Materiali Fil.med.uman magistrale\Virgilio Ambrosiano\VirgilioAmbrosian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260648"/>
            <a:ext cx="3677692" cy="61694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5220072" y="2745226"/>
            <a:ext cx="3096344" cy="2308324"/>
          </a:xfrm>
          <a:prstGeom prst="rect">
            <a:avLst/>
          </a:prstGeom>
          <a:noFill/>
        </p:spPr>
        <p:txBody>
          <a:bodyPr wrap="square" rtlCol="0">
            <a:spAutoFit/>
          </a:bodyPr>
          <a:lstStyle/>
          <a:p>
            <a:pPr algn="ctr"/>
            <a:r>
              <a:rPr lang="it-IT" sz="2400" dirty="0"/>
              <a:t>La miniatura di Simone Martini sul Virgilio </a:t>
            </a:r>
            <a:r>
              <a:rPr lang="it-IT" sz="2400"/>
              <a:t>del Petrarca</a:t>
            </a:r>
          </a:p>
          <a:p>
            <a:pPr algn="ctr"/>
            <a:r>
              <a:rPr lang="it-IT" sz="2400"/>
              <a:t>Milano</a:t>
            </a:r>
            <a:r>
              <a:rPr lang="it-IT" sz="2400" dirty="0"/>
              <a:t>, Biblioteca Ambrosiana, </a:t>
            </a:r>
          </a:p>
          <a:p>
            <a:pPr algn="ctr"/>
            <a:r>
              <a:rPr lang="it-IT" sz="2400" dirty="0"/>
              <a:t>A 79 </a:t>
            </a:r>
            <a:r>
              <a:rPr lang="it-IT" sz="2400" dirty="0" err="1"/>
              <a:t>inf</a:t>
            </a:r>
            <a:r>
              <a:rPr lang="it-IT" sz="2400" dirty="0"/>
              <a:t>. </a:t>
            </a:r>
            <a:r>
              <a:rPr lang="it-IT" sz="2400" dirty="0" err="1"/>
              <a:t>f</a:t>
            </a:r>
            <a:r>
              <a:rPr lang="it-IT" sz="2400" dirty="0"/>
              <a:t>. 1</a:t>
            </a:r>
            <a:r>
              <a:rPr lang="it-IT" sz="2400" i="1" dirty="0"/>
              <a:t>v</a:t>
            </a:r>
            <a:endParaRPr lang="it-IT" sz="2400" dirty="0"/>
          </a:p>
        </p:txBody>
      </p:sp>
    </p:spTree>
    <p:extLst>
      <p:ext uri="{BB962C8B-B14F-4D97-AF65-F5344CB8AC3E}">
        <p14:creationId xmlns:p14="http://schemas.microsoft.com/office/powerpoint/2010/main" xmlns="" val="30434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525F42CB-7E5C-4225-830C-7EED802558D4}"/>
              </a:ext>
            </a:extLst>
          </p:cNvPr>
          <p:cNvSpPr txBox="1"/>
          <p:nvPr/>
        </p:nvSpPr>
        <p:spPr>
          <a:xfrm>
            <a:off x="665018" y="798022"/>
            <a:ext cx="7930342" cy="5262979"/>
          </a:xfrm>
          <a:prstGeom prst="rect">
            <a:avLst/>
          </a:prstGeom>
          <a:noFill/>
        </p:spPr>
        <p:txBody>
          <a:bodyPr wrap="square" rtlCol="0">
            <a:spAutoFit/>
          </a:bodyPr>
          <a:lstStyle/>
          <a:p>
            <a:r>
              <a:rPr lang="it-IT" sz="2400" dirty="0">
                <a:latin typeface="Times New Roman" panose="02020603050405020304" pitchFamily="18" charset="0"/>
                <a:cs typeface="Times New Roman" panose="02020603050405020304" pitchFamily="18" charset="0"/>
              </a:rPr>
              <a:t>La miniatura che Petrarca commissiona a Simone rappresenta sulla  destra l</a:t>
            </a:r>
            <a:r>
              <a:rPr lang="it-IT" sz="2400" b="1" dirty="0">
                <a:latin typeface="Times New Roman" panose="02020603050405020304" pitchFamily="18" charset="0"/>
                <a:cs typeface="Times New Roman" panose="02020603050405020304" pitchFamily="18" charset="0"/>
              </a:rPr>
              <a:t>’autore</a:t>
            </a:r>
            <a:r>
              <a:rPr lang="it-IT" sz="2400" dirty="0">
                <a:latin typeface="Times New Roman" panose="02020603050405020304" pitchFamily="18" charset="0"/>
                <a:cs typeface="Times New Roman" panose="02020603050405020304" pitchFamily="18" charset="0"/>
              </a:rPr>
              <a:t> (Virgilio, ma è anche un autoritratto del Petrarca), che cerca ispirazione per la composizione delle sue opere; sulla sinistra il </a:t>
            </a:r>
            <a:r>
              <a:rPr lang="it-IT" sz="2400" b="1" dirty="0">
                <a:latin typeface="Times New Roman" panose="02020603050405020304" pitchFamily="18" charset="0"/>
                <a:cs typeface="Times New Roman" panose="02020603050405020304" pitchFamily="18" charset="0"/>
              </a:rPr>
              <a:t>commentatore Servio </a:t>
            </a:r>
            <a:r>
              <a:rPr lang="it-IT" sz="2400" dirty="0">
                <a:latin typeface="Times New Roman" panose="02020603050405020304" pitchFamily="18" charset="0"/>
                <a:cs typeface="Times New Roman" panose="02020603050405020304" pitchFamily="18" charset="0"/>
              </a:rPr>
              <a:t>che alza </a:t>
            </a:r>
            <a:r>
              <a:rPr lang="it-IT" sz="2400" b="1" dirty="0">
                <a:latin typeface="Times New Roman" panose="02020603050405020304" pitchFamily="18" charset="0"/>
                <a:cs typeface="Times New Roman" panose="02020603050405020304" pitchFamily="18" charset="0"/>
              </a:rPr>
              <a:t>il velame, </a:t>
            </a:r>
            <a:r>
              <a:rPr lang="it-IT" sz="2400" dirty="0">
                <a:latin typeface="Times New Roman" panose="02020603050405020304" pitchFamily="18" charset="0"/>
                <a:cs typeface="Times New Roman" panose="02020603050405020304" pitchFamily="18" charset="0"/>
              </a:rPr>
              <a:t>cioè svela i significati dei testi di Virgilio e poi, nelle tre figure che seguono da sinistra  sono raffigurate le </a:t>
            </a:r>
            <a:r>
              <a:rPr lang="it-IT" sz="2400" b="1" dirty="0">
                <a:latin typeface="Times New Roman" panose="02020603050405020304" pitchFamily="18" charset="0"/>
                <a:cs typeface="Times New Roman" panose="02020603050405020304" pitchFamily="18" charset="0"/>
              </a:rPr>
              <a:t>tre opere</a:t>
            </a:r>
            <a:r>
              <a:rPr lang="it-IT" sz="2400" dirty="0">
                <a:latin typeface="Times New Roman" panose="02020603050405020304" pitchFamily="18" charset="0"/>
                <a:cs typeface="Times New Roman" panose="02020603050405020304" pitchFamily="18" charset="0"/>
              </a:rPr>
              <a:t> dell’autore latino: l’</a:t>
            </a:r>
            <a:r>
              <a:rPr lang="it-IT" sz="2400" b="1" dirty="0">
                <a:latin typeface="Times New Roman" panose="02020603050405020304" pitchFamily="18" charset="0"/>
                <a:cs typeface="Times New Roman" panose="02020603050405020304" pitchFamily="18" charset="0"/>
              </a:rPr>
              <a:t>Eneide</a:t>
            </a:r>
            <a:r>
              <a:rPr lang="it-IT" sz="2400" dirty="0">
                <a:latin typeface="Times New Roman" panose="02020603050405020304" pitchFamily="18" charset="0"/>
                <a:cs typeface="Times New Roman" panose="02020603050405020304" pitchFamily="18" charset="0"/>
              </a:rPr>
              <a:t> (l’uomo in armi); le </a:t>
            </a:r>
            <a:r>
              <a:rPr lang="it-IT" sz="2400" b="1" dirty="0">
                <a:latin typeface="Times New Roman" panose="02020603050405020304" pitchFamily="18" charset="0"/>
                <a:cs typeface="Times New Roman" panose="02020603050405020304" pitchFamily="18" charset="0"/>
              </a:rPr>
              <a:t>Georgiche</a:t>
            </a:r>
            <a:r>
              <a:rPr lang="it-IT" sz="2400" dirty="0">
                <a:latin typeface="Times New Roman" panose="02020603050405020304" pitchFamily="18" charset="0"/>
                <a:cs typeface="Times New Roman" panose="02020603050405020304" pitchFamily="18" charset="0"/>
              </a:rPr>
              <a:t> (l’agricoltore che pota un arbusto) e le Bucoliche (il pastore che  munge una pecora). Tutte hanno lo sguardo rivolto verso l’autore che le ha generate. </a:t>
            </a:r>
          </a:p>
          <a:p>
            <a:r>
              <a:rPr lang="it-IT" sz="2400" dirty="0">
                <a:latin typeface="Times New Roman" panose="02020603050405020304" pitchFamily="18" charset="0"/>
                <a:cs typeface="Times New Roman" panose="02020603050405020304" pitchFamily="18" charset="0"/>
              </a:rPr>
              <a:t>Nei cartigli inseriti all’interno della miniatura, Petrarca ha scritto di propria mano tre distici per ricordare l’autore (Virgilio), il commentatore (Servio), e Simone Martini (l’esecutore dell’opera).</a:t>
            </a:r>
          </a:p>
        </p:txBody>
      </p:sp>
    </p:spTree>
    <p:extLst>
      <p:ext uri="{BB962C8B-B14F-4D97-AF65-F5344CB8AC3E}">
        <p14:creationId xmlns:p14="http://schemas.microsoft.com/office/powerpoint/2010/main" xmlns="" val="251665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dialogo con le arti: l’amicizia con Simone Martini: </a:t>
            </a:r>
            <a:r>
              <a:rPr lang="it-IT" i="1" dirty="0"/>
              <a:t>RVF</a:t>
            </a:r>
            <a:r>
              <a:rPr lang="it-IT" dirty="0"/>
              <a:t> 77 e 78</a:t>
            </a:r>
          </a:p>
        </p:txBody>
      </p:sp>
      <p:sp>
        <p:nvSpPr>
          <p:cNvPr id="5" name="Segnaposto contenuto 4"/>
          <p:cNvSpPr>
            <a:spLocks noGrp="1"/>
          </p:cNvSpPr>
          <p:nvPr>
            <p:ph idx="1"/>
          </p:nvPr>
        </p:nvSpPr>
        <p:spPr>
          <a:xfrm>
            <a:off x="457200" y="1513116"/>
            <a:ext cx="8229600" cy="5344883"/>
          </a:xfrm>
        </p:spPr>
        <p:txBody>
          <a:bodyPr>
            <a:normAutofit fontScale="62500" lnSpcReduction="20000"/>
          </a:bodyPr>
          <a:lstStyle/>
          <a:p>
            <a:r>
              <a:rPr lang="it-IT" dirty="0"/>
              <a:t> 	    Per mirar </a:t>
            </a:r>
            <a:r>
              <a:rPr lang="it-IT" dirty="0" err="1"/>
              <a:t>Policleto</a:t>
            </a:r>
            <a:r>
              <a:rPr lang="it-IT" dirty="0"/>
              <a:t> a prova fiso </a:t>
            </a:r>
          </a:p>
          <a:p>
            <a:r>
              <a:rPr lang="it-IT" dirty="0"/>
              <a:t>      con gli altri ch'</a:t>
            </a:r>
            <a:r>
              <a:rPr lang="it-IT" dirty="0" err="1"/>
              <a:t>ebber</a:t>
            </a:r>
            <a:r>
              <a:rPr lang="it-IT" dirty="0"/>
              <a:t> fama di quell'arte </a:t>
            </a:r>
          </a:p>
          <a:p>
            <a:r>
              <a:rPr lang="it-IT" dirty="0"/>
              <a:t>      </a:t>
            </a:r>
            <a:r>
              <a:rPr lang="it-IT" dirty="0" err="1"/>
              <a:t>mill'anni</a:t>
            </a:r>
            <a:r>
              <a:rPr lang="it-IT" dirty="0"/>
              <a:t>, non </a:t>
            </a:r>
            <a:r>
              <a:rPr lang="it-IT" dirty="0" err="1"/>
              <a:t>vedrian</a:t>
            </a:r>
            <a:r>
              <a:rPr lang="it-IT" dirty="0"/>
              <a:t> la minor parte </a:t>
            </a:r>
          </a:p>
          <a:p>
            <a:r>
              <a:rPr lang="it-IT" dirty="0"/>
              <a:t>      de la beltà che m'ave il </a:t>
            </a:r>
            <a:r>
              <a:rPr lang="it-IT" dirty="0" err="1"/>
              <a:t>cor</a:t>
            </a:r>
            <a:r>
              <a:rPr lang="it-IT" dirty="0"/>
              <a:t> conquiso. </a:t>
            </a:r>
          </a:p>
          <a:p>
            <a:endParaRPr lang="it-IT" dirty="0"/>
          </a:p>
          <a:p>
            <a:r>
              <a:rPr lang="it-IT" dirty="0"/>
              <a:t>      Ma certo il mio Simon fu in paradiso </a:t>
            </a:r>
          </a:p>
          <a:p>
            <a:r>
              <a:rPr lang="it-IT" dirty="0"/>
              <a:t>      (onde questa gentil donna si parte), </a:t>
            </a:r>
          </a:p>
          <a:p>
            <a:r>
              <a:rPr lang="it-IT" dirty="0"/>
              <a:t>      ivi la vide, et la ritrasse in carte </a:t>
            </a:r>
          </a:p>
          <a:p>
            <a:r>
              <a:rPr lang="it-IT" dirty="0"/>
              <a:t>      per far fede qua </a:t>
            </a:r>
            <a:r>
              <a:rPr lang="it-IT" dirty="0" err="1"/>
              <a:t>giu</a:t>
            </a:r>
            <a:r>
              <a:rPr lang="it-IT" dirty="0"/>
              <a:t> del suo bel viso. </a:t>
            </a:r>
          </a:p>
          <a:p>
            <a:endParaRPr lang="it-IT" dirty="0"/>
          </a:p>
          <a:p>
            <a:r>
              <a:rPr lang="it-IT" dirty="0"/>
              <a:t>      L'</a:t>
            </a:r>
            <a:r>
              <a:rPr lang="it-IT" dirty="0" err="1"/>
              <a:t>opra</a:t>
            </a:r>
            <a:r>
              <a:rPr lang="it-IT" dirty="0"/>
              <a:t> fu ben di quelle che nel cielo </a:t>
            </a:r>
          </a:p>
          <a:p>
            <a:r>
              <a:rPr lang="it-IT" dirty="0"/>
              <a:t>      si </a:t>
            </a:r>
            <a:r>
              <a:rPr lang="it-IT" dirty="0" err="1"/>
              <a:t>ponno</a:t>
            </a:r>
            <a:r>
              <a:rPr lang="it-IT" dirty="0"/>
              <a:t> </a:t>
            </a:r>
            <a:r>
              <a:rPr lang="it-IT" dirty="0" err="1"/>
              <a:t>imaginar</a:t>
            </a:r>
            <a:r>
              <a:rPr lang="it-IT" dirty="0"/>
              <a:t>, non qui tra noi, </a:t>
            </a:r>
          </a:p>
          <a:p>
            <a:r>
              <a:rPr lang="it-IT" dirty="0"/>
              <a:t>      ove le membra fanno a l'alma velo. </a:t>
            </a:r>
          </a:p>
          <a:p>
            <a:endParaRPr lang="it-IT" dirty="0"/>
          </a:p>
          <a:p>
            <a:r>
              <a:rPr lang="it-IT" dirty="0"/>
              <a:t>      Cortesia </a:t>
            </a:r>
            <a:r>
              <a:rPr lang="it-IT" dirty="0" err="1"/>
              <a:t>fe</a:t>
            </a:r>
            <a:r>
              <a:rPr lang="it-IT" dirty="0"/>
              <a:t>'; ne la </a:t>
            </a:r>
            <a:r>
              <a:rPr lang="it-IT" dirty="0" err="1"/>
              <a:t>potea</a:t>
            </a:r>
            <a:r>
              <a:rPr lang="it-IT" dirty="0"/>
              <a:t> far poi </a:t>
            </a:r>
          </a:p>
          <a:p>
            <a:r>
              <a:rPr lang="it-IT" dirty="0"/>
              <a:t>      che fu disceso a provar caldo et </a:t>
            </a:r>
            <a:r>
              <a:rPr lang="it-IT" dirty="0" err="1"/>
              <a:t>gielo</a:t>
            </a:r>
            <a:r>
              <a:rPr lang="it-IT" dirty="0"/>
              <a:t>, </a:t>
            </a:r>
          </a:p>
          <a:p>
            <a:r>
              <a:rPr lang="it-IT" dirty="0"/>
              <a:t>      et del </a:t>
            </a:r>
            <a:r>
              <a:rPr lang="it-IT" dirty="0" err="1"/>
              <a:t>mortal</a:t>
            </a:r>
            <a:r>
              <a:rPr lang="it-IT" dirty="0"/>
              <a:t> </a:t>
            </a:r>
            <a:r>
              <a:rPr lang="it-IT" dirty="0" err="1"/>
              <a:t>sentiron</a:t>
            </a:r>
            <a:r>
              <a:rPr lang="it-IT" dirty="0"/>
              <a:t> gli occhi suoi. </a:t>
            </a:r>
          </a:p>
        </p:txBody>
      </p:sp>
    </p:spTree>
    <p:extLst>
      <p:ext uri="{BB962C8B-B14F-4D97-AF65-F5344CB8AC3E}">
        <p14:creationId xmlns:p14="http://schemas.microsoft.com/office/powerpoint/2010/main" xmlns="" val="2319322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7504" y="-206608"/>
            <a:ext cx="8208912" cy="5184575"/>
          </a:xfrm>
        </p:spPr>
        <p:txBody>
          <a:bodyPr/>
          <a:lstStyle/>
          <a:p>
            <a:r>
              <a:rPr lang="it-IT" dirty="0"/>
              <a:t>                 </a:t>
            </a:r>
          </a:p>
        </p:txBody>
      </p:sp>
      <p:sp>
        <p:nvSpPr>
          <p:cNvPr id="3" name="Sottotitolo 2"/>
          <p:cNvSpPr>
            <a:spLocks noGrp="1"/>
          </p:cNvSpPr>
          <p:nvPr>
            <p:ph type="subTitle" idx="1"/>
          </p:nvPr>
        </p:nvSpPr>
        <p:spPr>
          <a:xfrm>
            <a:off x="5677060" y="2717540"/>
            <a:ext cx="3200140" cy="1440159"/>
          </a:xfrm>
        </p:spPr>
        <p:txBody>
          <a:bodyPr>
            <a:normAutofit fontScale="25000" lnSpcReduction="20000"/>
          </a:bodyPr>
          <a:lstStyle/>
          <a:p>
            <a:endParaRPr lang="it-IT" dirty="0"/>
          </a:p>
          <a:p>
            <a:r>
              <a:rPr lang="it-IT" sz="9800" dirty="0">
                <a:solidFill>
                  <a:schemeClr val="tx1"/>
                </a:solidFill>
              </a:rPr>
              <a:t>I sonetti per Simone comparivano già nel codice degli abbozzi:</a:t>
            </a:r>
          </a:p>
          <a:p>
            <a:endParaRPr lang="it-IT" sz="9800" dirty="0">
              <a:solidFill>
                <a:schemeClr val="tx1"/>
              </a:solidFill>
            </a:endParaRPr>
          </a:p>
          <a:p>
            <a:r>
              <a:rPr lang="it-IT" sz="9800" dirty="0" err="1">
                <a:solidFill>
                  <a:schemeClr val="tx1"/>
                </a:solidFill>
              </a:rPr>
              <a:t>Vat</a:t>
            </a:r>
            <a:r>
              <a:rPr lang="it-IT" sz="9800" dirty="0">
                <a:solidFill>
                  <a:schemeClr val="tx1"/>
                </a:solidFill>
              </a:rPr>
              <a:t>. </a:t>
            </a:r>
            <a:r>
              <a:rPr lang="it-IT" sz="9800" dirty="0" err="1">
                <a:solidFill>
                  <a:schemeClr val="tx1"/>
                </a:solidFill>
              </a:rPr>
              <a:t>lat</a:t>
            </a:r>
            <a:r>
              <a:rPr lang="it-IT" sz="9800" dirty="0">
                <a:solidFill>
                  <a:schemeClr val="tx1"/>
                </a:solidFill>
              </a:rPr>
              <a:t>. 3196 f. 7</a:t>
            </a:r>
            <a:r>
              <a:rPr lang="it-IT" sz="9800" i="1" dirty="0">
                <a:solidFill>
                  <a:schemeClr val="tx1"/>
                </a:solidFill>
              </a:rPr>
              <a:t>r</a:t>
            </a:r>
          </a:p>
          <a:p>
            <a:endParaRPr lang="it-IT" i="1" dirty="0">
              <a:solidFill>
                <a:schemeClr val="tx1"/>
              </a:solidFill>
            </a:endParaRPr>
          </a:p>
          <a:p>
            <a:endParaRPr lang="it-IT" dirty="0">
              <a:solidFill>
                <a:schemeClr val="tx1"/>
              </a:solidFill>
            </a:endParaRPr>
          </a:p>
        </p:txBody>
      </p:sp>
      <p:pic>
        <p:nvPicPr>
          <p:cNvPr id="5123" name="Picture 3" descr="C:\Users\loredana.chines\Desktop\Loredana1\Appunti lezionifilo.med.um\Vat.Lat.3196\Copia di sonetto772.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188640"/>
            <a:ext cx="4720740" cy="64979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0176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62FFAB56-C529-404B-AA05-9BD26A0B33F2}"/>
              </a:ext>
            </a:extLst>
          </p:cNvPr>
          <p:cNvPicPr>
            <a:picLocks noChangeAspect="1"/>
          </p:cNvPicPr>
          <p:nvPr/>
        </p:nvPicPr>
        <p:blipFill>
          <a:blip r:embed="rId2"/>
          <a:stretch>
            <a:fillRect/>
          </a:stretch>
        </p:blipFill>
        <p:spPr>
          <a:xfrm>
            <a:off x="946401" y="256032"/>
            <a:ext cx="3748337" cy="6345936"/>
          </a:xfrm>
          <a:prstGeom prst="rect">
            <a:avLst/>
          </a:prstGeom>
        </p:spPr>
      </p:pic>
      <p:sp>
        <p:nvSpPr>
          <p:cNvPr id="4" name="CasellaDiTesto 3">
            <a:extLst>
              <a:ext uri="{FF2B5EF4-FFF2-40B4-BE49-F238E27FC236}">
                <a16:creationId xmlns:a16="http://schemas.microsoft.com/office/drawing/2014/main" xmlns="" id="{203B5141-B60E-4352-B583-02C9859AB3F5}"/>
              </a:ext>
            </a:extLst>
          </p:cNvPr>
          <p:cNvSpPr txBox="1"/>
          <p:nvPr/>
        </p:nvSpPr>
        <p:spPr>
          <a:xfrm>
            <a:off x="6620256" y="530352"/>
            <a:ext cx="1819656" cy="4247317"/>
          </a:xfrm>
          <a:prstGeom prst="rect">
            <a:avLst/>
          </a:prstGeom>
          <a:noFill/>
        </p:spPr>
        <p:txBody>
          <a:bodyPr wrap="square" rtlCol="0">
            <a:spAutoFit/>
          </a:bodyPr>
          <a:lstStyle/>
          <a:p>
            <a:r>
              <a:rPr lang="it-IT" dirty="0"/>
              <a:t>Una bella biografia intellettuale del Petrarca e anche molte notizie sulle note scritte dalla sua mano si trovano in questo volume di Francisco Rico, uno dei critici più geniali del Petrarca</a:t>
            </a:r>
          </a:p>
          <a:p>
            <a:endParaRPr lang="it-IT" dirty="0"/>
          </a:p>
          <a:p>
            <a:r>
              <a:rPr lang="it-IT" dirty="0"/>
              <a:t>2016</a:t>
            </a:r>
          </a:p>
        </p:txBody>
      </p:sp>
    </p:spTree>
    <p:extLst>
      <p:ext uri="{BB962C8B-B14F-4D97-AF65-F5344CB8AC3E}">
        <p14:creationId xmlns:p14="http://schemas.microsoft.com/office/powerpoint/2010/main" xmlns="" val="3887029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9BE499F-659F-4BD0-AC07-5E0B6C6FF134}"/>
              </a:ext>
            </a:extLst>
          </p:cNvPr>
          <p:cNvSpPr>
            <a:spLocks noGrp="1"/>
          </p:cNvSpPr>
          <p:nvPr>
            <p:ph type="title"/>
          </p:nvPr>
        </p:nvSpPr>
        <p:spPr/>
        <p:txBody>
          <a:bodyPr>
            <a:normAutofit fontScale="90000"/>
          </a:bodyPr>
          <a:lstStyle/>
          <a:p>
            <a:r>
              <a:rPr lang="it-IT" dirty="0"/>
              <a:t>Il dialogo fra gli autori con il tramite materiale dei libri</a:t>
            </a:r>
          </a:p>
        </p:txBody>
      </p:sp>
      <p:sp>
        <p:nvSpPr>
          <p:cNvPr id="3" name="Segnaposto contenuto 2">
            <a:extLst>
              <a:ext uri="{FF2B5EF4-FFF2-40B4-BE49-F238E27FC236}">
                <a16:creationId xmlns:a16="http://schemas.microsoft.com/office/drawing/2014/main" xmlns="" id="{FC768394-F2C4-477E-BC80-7E54F0F1DBAD}"/>
              </a:ext>
            </a:extLst>
          </p:cNvPr>
          <p:cNvSpPr>
            <a:spLocks noGrp="1"/>
          </p:cNvSpPr>
          <p:nvPr>
            <p:ph idx="1"/>
          </p:nvPr>
        </p:nvSpPr>
        <p:spPr/>
        <p:txBody>
          <a:bodyPr/>
          <a:lstStyle/>
          <a:p>
            <a:r>
              <a:rPr lang="it-IT" dirty="0"/>
              <a:t>Con Dante:</a:t>
            </a:r>
          </a:p>
          <a:p>
            <a:endParaRPr lang="it-IT" dirty="0"/>
          </a:p>
          <a:p>
            <a:r>
              <a:rPr lang="it-IT" dirty="0"/>
              <a:t>Il codice regalato da Petrarca a Boccaccio il </a:t>
            </a:r>
            <a:r>
              <a:rPr lang="it-IT" dirty="0" err="1"/>
              <a:t>Vat</a:t>
            </a:r>
            <a:r>
              <a:rPr lang="it-IT" dirty="0"/>
              <a:t>. </a:t>
            </a:r>
            <a:r>
              <a:rPr lang="it-IT" dirty="0" err="1"/>
              <a:t>lat</a:t>
            </a:r>
            <a:r>
              <a:rPr lang="it-IT" dirty="0"/>
              <a:t>. 3199</a:t>
            </a:r>
          </a:p>
        </p:txBody>
      </p:sp>
    </p:spTree>
    <p:extLst>
      <p:ext uri="{BB962C8B-B14F-4D97-AF65-F5344CB8AC3E}">
        <p14:creationId xmlns:p14="http://schemas.microsoft.com/office/powerpoint/2010/main" xmlns="" val="2375834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81F14343-4D55-4893-A931-14BD5C7A94C3}"/>
              </a:ext>
            </a:extLst>
          </p:cNvPr>
          <p:cNvSpPr txBox="1"/>
          <p:nvPr/>
        </p:nvSpPr>
        <p:spPr>
          <a:xfrm>
            <a:off x="814647" y="714895"/>
            <a:ext cx="7514706" cy="1938992"/>
          </a:xfrm>
          <a:prstGeom prst="rect">
            <a:avLst/>
          </a:prstGeom>
          <a:noFill/>
        </p:spPr>
        <p:txBody>
          <a:bodyPr wrap="square" rtlCol="0">
            <a:spAutoFit/>
          </a:bodyPr>
          <a:lstStyle/>
          <a:p>
            <a:r>
              <a:rPr lang="it-IT" sz="4000" dirty="0">
                <a:latin typeface="Times New Roman" panose="02020603050405020304" pitchFamily="18" charset="0"/>
                <a:cs typeface="Times New Roman" panose="02020603050405020304" pitchFamily="18" charset="0"/>
              </a:rPr>
              <a:t>I classici hanno prestato a Petrarca molti volti e molti spunti per i suoi miti personali</a:t>
            </a:r>
          </a:p>
        </p:txBody>
      </p:sp>
    </p:spTree>
    <p:extLst>
      <p:ext uri="{BB962C8B-B14F-4D97-AF65-F5344CB8AC3E}">
        <p14:creationId xmlns:p14="http://schemas.microsoft.com/office/powerpoint/2010/main" xmlns="" val="3134180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xmlns="" id="{08E47A14-2DA2-40E3-A0A4-1D8C0C3A43A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0929" y="3026933"/>
            <a:ext cx="6972300"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xmlns="" id="{8CFED9DA-058C-4329-8D70-7199AF98E33B}"/>
              </a:ext>
            </a:extLst>
          </p:cNvPr>
          <p:cNvSpPr txBox="1"/>
          <p:nvPr/>
        </p:nvSpPr>
        <p:spPr>
          <a:xfrm>
            <a:off x="533400" y="485487"/>
            <a:ext cx="7662949" cy="1384995"/>
          </a:xfrm>
          <a:prstGeom prst="rect">
            <a:avLst/>
          </a:prstGeom>
          <a:noFill/>
        </p:spPr>
        <p:txBody>
          <a:bodyPr wrap="square" rtlCol="0">
            <a:spAutoFit/>
          </a:bodyPr>
          <a:lstStyle/>
          <a:p>
            <a:r>
              <a:rPr lang="it-IT" sz="2800" b="1" dirty="0"/>
              <a:t>Il MITO DI LAURA VIVA: la Laura di Petrarca e la Dafne ovidiana: torna più volte nel Canzoniere (RVF 23, 188 ecc. e nel Petrarca latino)</a:t>
            </a:r>
          </a:p>
        </p:txBody>
      </p:sp>
      <p:sp>
        <p:nvSpPr>
          <p:cNvPr id="5" name="CasellaDiTesto 4">
            <a:extLst>
              <a:ext uri="{FF2B5EF4-FFF2-40B4-BE49-F238E27FC236}">
                <a16:creationId xmlns:a16="http://schemas.microsoft.com/office/drawing/2014/main" xmlns="" id="{A9585076-8220-4FCE-AAA2-0ECAECA0F2DA}"/>
              </a:ext>
            </a:extLst>
          </p:cNvPr>
          <p:cNvSpPr txBox="1"/>
          <p:nvPr/>
        </p:nvSpPr>
        <p:spPr>
          <a:xfrm flipH="1">
            <a:off x="7719395" y="1665894"/>
            <a:ext cx="1403241" cy="4524315"/>
          </a:xfrm>
          <a:prstGeom prst="rect">
            <a:avLst/>
          </a:prstGeom>
          <a:noFill/>
        </p:spPr>
        <p:txBody>
          <a:bodyPr wrap="square" rtlCol="0">
            <a:spAutoFit/>
          </a:bodyPr>
          <a:lstStyle/>
          <a:p>
            <a:endParaRPr lang="it-IT" dirty="0"/>
          </a:p>
          <a:p>
            <a:endParaRPr lang="it-IT" dirty="0"/>
          </a:p>
          <a:p>
            <a:r>
              <a:rPr lang="it-IT" dirty="0"/>
              <a:t>London , </a:t>
            </a:r>
            <a:r>
              <a:rPr lang="it-IT" dirty="0" err="1"/>
              <a:t>British</a:t>
            </a:r>
            <a:r>
              <a:rPr lang="it-IT" dirty="0"/>
              <a:t> Library, </a:t>
            </a:r>
            <a:r>
              <a:rPr lang="it-IT" dirty="0" err="1"/>
              <a:t>Harl</a:t>
            </a:r>
            <a:r>
              <a:rPr lang="it-IT" dirty="0"/>
              <a:t>. 3754 f. 152</a:t>
            </a:r>
            <a:r>
              <a:rPr lang="it-IT" i="1" dirty="0"/>
              <a:t>v</a:t>
            </a:r>
          </a:p>
          <a:p>
            <a:r>
              <a:rPr lang="it-IT" dirty="0"/>
              <a:t>Una nota di mano del Petrarca sulla metamorfosi di Dafne in alloro, in un codice di Ovidio</a:t>
            </a:r>
          </a:p>
          <a:p>
            <a:endParaRPr lang="it-IT" dirty="0"/>
          </a:p>
        </p:txBody>
      </p:sp>
    </p:spTree>
    <p:extLst>
      <p:ext uri="{BB962C8B-B14F-4D97-AF65-F5344CB8AC3E}">
        <p14:creationId xmlns:p14="http://schemas.microsoft.com/office/powerpoint/2010/main" xmlns="" val="3106454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8F6FDDD0-FB93-41A5-B1F9-5113203ACD30}"/>
              </a:ext>
            </a:extLst>
          </p:cNvPr>
          <p:cNvSpPr txBox="1"/>
          <p:nvPr/>
        </p:nvSpPr>
        <p:spPr>
          <a:xfrm>
            <a:off x="1193369" y="790414"/>
            <a:ext cx="6927743" cy="1200329"/>
          </a:xfrm>
          <a:prstGeom prst="rect">
            <a:avLst/>
          </a:prstGeom>
          <a:noFill/>
        </p:spPr>
        <p:txBody>
          <a:bodyPr wrap="square" rtlCol="0">
            <a:spAutoFit/>
          </a:bodyPr>
          <a:lstStyle/>
          <a:p>
            <a:r>
              <a:rPr lang="it-IT" sz="3600" dirty="0"/>
              <a:t>La morte di Laura e il lauro divelto: Il </a:t>
            </a:r>
            <a:r>
              <a:rPr lang="it-IT" sz="3600" i="1" dirty="0"/>
              <a:t>De </a:t>
            </a:r>
            <a:r>
              <a:rPr lang="it-IT" sz="3600" i="1" dirty="0" err="1"/>
              <a:t>raptu</a:t>
            </a:r>
            <a:r>
              <a:rPr lang="it-IT" sz="3600" i="1" dirty="0"/>
              <a:t> </a:t>
            </a:r>
            <a:r>
              <a:rPr lang="it-IT" sz="3600" i="1" dirty="0" err="1"/>
              <a:t>Proserpinae</a:t>
            </a:r>
            <a:r>
              <a:rPr lang="it-IT" sz="3600" i="1" dirty="0"/>
              <a:t> </a:t>
            </a:r>
            <a:r>
              <a:rPr lang="it-IT" sz="3600" dirty="0"/>
              <a:t> di Claudiano. </a:t>
            </a:r>
          </a:p>
        </p:txBody>
      </p:sp>
      <p:sp>
        <p:nvSpPr>
          <p:cNvPr id="3" name="Rettangolo 2">
            <a:extLst>
              <a:ext uri="{FF2B5EF4-FFF2-40B4-BE49-F238E27FC236}">
                <a16:creationId xmlns:a16="http://schemas.microsoft.com/office/drawing/2014/main" xmlns="" id="{51082808-71FE-4D99-A07F-E89FDE28FAAC}"/>
              </a:ext>
            </a:extLst>
          </p:cNvPr>
          <p:cNvSpPr/>
          <p:nvPr/>
        </p:nvSpPr>
        <p:spPr>
          <a:xfrm>
            <a:off x="658906" y="1990743"/>
            <a:ext cx="6199094" cy="3970318"/>
          </a:xfrm>
          <a:prstGeom prst="rect">
            <a:avLst/>
          </a:prstGeom>
        </p:spPr>
        <p:txBody>
          <a:bodyPr wrap="square">
            <a:spAutoFit/>
          </a:bodyPr>
          <a:lstStyle/>
          <a:p>
            <a:r>
              <a:rPr lang="it-IT" i="1" dirty="0" err="1"/>
              <a:t>Rvf</a:t>
            </a:r>
            <a:r>
              <a:rPr lang="it-IT" i="1" dirty="0"/>
              <a:t> </a:t>
            </a:r>
            <a:r>
              <a:rPr lang="it-IT" dirty="0"/>
              <a:t> 323 la canzone delle visioni, </a:t>
            </a:r>
            <a:r>
              <a:rPr lang="it-IT" dirty="0" err="1"/>
              <a:t>vv</a:t>
            </a:r>
            <a:r>
              <a:rPr lang="it-IT" dirty="0"/>
              <a:t>. 25 </a:t>
            </a:r>
            <a:r>
              <a:rPr lang="it-IT" dirty="0" err="1"/>
              <a:t>ss</a:t>
            </a:r>
            <a:r>
              <a:rPr lang="it-IT" dirty="0"/>
              <a:t>:</a:t>
            </a:r>
          </a:p>
          <a:p>
            <a:pPr marL="285750" indent="-285750">
              <a:buFontTx/>
              <a:buChar char="-"/>
            </a:pPr>
            <a:endParaRPr lang="it-IT" dirty="0"/>
          </a:p>
          <a:p>
            <a:r>
              <a:rPr lang="it-IT" dirty="0"/>
              <a:t>In un boschetto novo, i rami santi    25</a:t>
            </a:r>
          </a:p>
          <a:p>
            <a:r>
              <a:rPr lang="it-IT" dirty="0" err="1"/>
              <a:t>fiorian</a:t>
            </a:r>
            <a:r>
              <a:rPr lang="it-IT" dirty="0"/>
              <a:t> d’un lauro </a:t>
            </a:r>
            <a:r>
              <a:rPr lang="it-IT" dirty="0" err="1"/>
              <a:t>giovenetto</a:t>
            </a:r>
            <a:r>
              <a:rPr lang="it-IT" dirty="0"/>
              <a:t> et schietto,</a:t>
            </a:r>
          </a:p>
          <a:p>
            <a:r>
              <a:rPr lang="it-IT" dirty="0"/>
              <a:t>ch’un </a:t>
            </a:r>
            <a:r>
              <a:rPr lang="it-IT" dirty="0" err="1"/>
              <a:t>delli</a:t>
            </a:r>
            <a:r>
              <a:rPr lang="it-IT" dirty="0"/>
              <a:t> </a:t>
            </a:r>
            <a:r>
              <a:rPr lang="it-IT" dirty="0" err="1"/>
              <a:t>arbor</a:t>
            </a:r>
            <a:r>
              <a:rPr lang="it-IT" dirty="0"/>
              <a:t>’ </a:t>
            </a:r>
            <a:r>
              <a:rPr lang="it-IT" dirty="0" err="1"/>
              <a:t>parea</a:t>
            </a:r>
            <a:r>
              <a:rPr lang="it-IT" dirty="0"/>
              <a:t> di paradiso;</a:t>
            </a:r>
          </a:p>
          <a:p>
            <a:r>
              <a:rPr lang="it-IT" dirty="0"/>
              <a:t>et di sua ombra </a:t>
            </a:r>
            <a:r>
              <a:rPr lang="it-IT" dirty="0" err="1"/>
              <a:t>uscian</a:t>
            </a:r>
            <a:r>
              <a:rPr lang="it-IT" dirty="0"/>
              <a:t> </a:t>
            </a:r>
            <a:r>
              <a:rPr lang="it-IT" dirty="0" err="1"/>
              <a:t>sí</a:t>
            </a:r>
            <a:r>
              <a:rPr lang="it-IT" dirty="0"/>
              <a:t> dolci canti</a:t>
            </a:r>
          </a:p>
          <a:p>
            <a:r>
              <a:rPr lang="it-IT" dirty="0"/>
              <a:t>di vari augelli, et tant’altro diletto,</a:t>
            </a:r>
          </a:p>
          <a:p>
            <a:r>
              <a:rPr lang="it-IT" dirty="0"/>
              <a:t>che dal mondo m’</a:t>
            </a:r>
            <a:r>
              <a:rPr lang="it-IT" dirty="0" err="1"/>
              <a:t>avean</a:t>
            </a:r>
            <a:r>
              <a:rPr lang="it-IT" dirty="0"/>
              <a:t> tutto diviso; 30</a:t>
            </a:r>
          </a:p>
          <a:p>
            <a:r>
              <a:rPr lang="it-IT" dirty="0"/>
              <a:t>et </a:t>
            </a:r>
            <a:r>
              <a:rPr lang="it-IT" dirty="0" err="1"/>
              <a:t>mirandol</a:t>
            </a:r>
            <a:r>
              <a:rPr lang="it-IT" dirty="0"/>
              <a:t> io fiso,</a:t>
            </a:r>
          </a:p>
          <a:p>
            <a:r>
              <a:rPr lang="it-IT" dirty="0" err="1"/>
              <a:t>cangiossi</a:t>
            </a:r>
            <a:r>
              <a:rPr lang="it-IT" dirty="0"/>
              <a:t> ’l cielo intorno, et tinto in vista,</a:t>
            </a:r>
          </a:p>
          <a:p>
            <a:r>
              <a:rPr lang="it-IT" dirty="0"/>
              <a:t>folgorando ’l percosse, et da radice</a:t>
            </a:r>
          </a:p>
          <a:p>
            <a:r>
              <a:rPr lang="it-IT" dirty="0"/>
              <a:t>quella pianta </a:t>
            </a:r>
            <a:r>
              <a:rPr lang="it-IT" dirty="0" err="1"/>
              <a:t>felicesúbito</a:t>
            </a:r>
            <a:r>
              <a:rPr lang="it-IT" dirty="0"/>
              <a:t> svelse: </a:t>
            </a:r>
          </a:p>
          <a:p>
            <a:r>
              <a:rPr lang="it-IT" dirty="0"/>
              <a:t>onde mia vita è trista,                          35</a:t>
            </a:r>
          </a:p>
          <a:p>
            <a:r>
              <a:rPr lang="it-IT" dirty="0"/>
              <a:t>ché simile ombra mai non si racquista.</a:t>
            </a:r>
          </a:p>
        </p:txBody>
      </p:sp>
    </p:spTree>
    <p:extLst>
      <p:ext uri="{BB962C8B-B14F-4D97-AF65-F5344CB8AC3E}">
        <p14:creationId xmlns:p14="http://schemas.microsoft.com/office/powerpoint/2010/main" xmlns="" val="1555838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oredana.chines\Desktop\Loredana1\Lavori\New York\Fig. 17 Claudianotestina4v.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190690"/>
            <a:ext cx="4248471" cy="634249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p:cNvSpPr txBox="1"/>
          <p:nvPr/>
        </p:nvSpPr>
        <p:spPr>
          <a:xfrm>
            <a:off x="5508104" y="1916832"/>
            <a:ext cx="3168352" cy="1815882"/>
          </a:xfrm>
          <a:prstGeom prst="rect">
            <a:avLst/>
          </a:prstGeom>
          <a:noFill/>
        </p:spPr>
        <p:txBody>
          <a:bodyPr wrap="square" rtlCol="0">
            <a:spAutoFit/>
          </a:bodyPr>
          <a:lstStyle/>
          <a:p>
            <a:pPr algn="ctr"/>
            <a:r>
              <a:rPr lang="it-IT" sz="2800" dirty="0"/>
              <a:t>Par. </a:t>
            </a:r>
            <a:r>
              <a:rPr lang="it-IT" sz="2800" dirty="0" err="1"/>
              <a:t>lat</a:t>
            </a:r>
            <a:r>
              <a:rPr lang="it-IT" sz="2800" dirty="0"/>
              <a:t>. 8082, </a:t>
            </a:r>
            <a:r>
              <a:rPr lang="it-IT" sz="2800" dirty="0" err="1"/>
              <a:t>f</a:t>
            </a:r>
            <a:r>
              <a:rPr lang="it-IT" sz="2800" dirty="0"/>
              <a:t>. 4</a:t>
            </a:r>
            <a:r>
              <a:rPr lang="it-IT" sz="2800" i="1" dirty="0"/>
              <a:t>v</a:t>
            </a:r>
          </a:p>
          <a:p>
            <a:pPr algn="ctr"/>
            <a:r>
              <a:rPr lang="it-IT" sz="2800" dirty="0"/>
              <a:t>Il Claudiano di Petrarca con il disegno di Boccaccio</a:t>
            </a:r>
          </a:p>
        </p:txBody>
      </p:sp>
    </p:spTree>
    <p:extLst>
      <p:ext uri="{BB962C8B-B14F-4D97-AF65-F5344CB8AC3E}">
        <p14:creationId xmlns:p14="http://schemas.microsoft.com/office/powerpoint/2010/main" xmlns="" val="1217675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DC2D4958-3D86-4C59-9ED3-6F04171F1FC5}"/>
              </a:ext>
            </a:extLst>
          </p:cNvPr>
          <p:cNvPicPr>
            <a:picLocks noChangeAspect="1"/>
          </p:cNvPicPr>
          <p:nvPr/>
        </p:nvPicPr>
        <p:blipFill>
          <a:blip r:embed="rId2"/>
          <a:stretch>
            <a:fillRect/>
          </a:stretch>
        </p:blipFill>
        <p:spPr>
          <a:xfrm>
            <a:off x="928816" y="1003755"/>
            <a:ext cx="4050457" cy="4850491"/>
          </a:xfrm>
          <a:prstGeom prst="rect">
            <a:avLst/>
          </a:prstGeom>
        </p:spPr>
      </p:pic>
      <p:sp>
        <p:nvSpPr>
          <p:cNvPr id="5" name="CasellaDiTesto 4">
            <a:extLst>
              <a:ext uri="{FF2B5EF4-FFF2-40B4-BE49-F238E27FC236}">
                <a16:creationId xmlns:a16="http://schemas.microsoft.com/office/drawing/2014/main" xmlns="" id="{3830B6FA-9C1F-47E6-A99E-B3712C4F6B6E}"/>
              </a:ext>
            </a:extLst>
          </p:cNvPr>
          <p:cNvSpPr txBox="1"/>
          <p:nvPr/>
        </p:nvSpPr>
        <p:spPr>
          <a:xfrm>
            <a:off x="6022615" y="4299945"/>
            <a:ext cx="2072987" cy="923330"/>
          </a:xfrm>
          <a:prstGeom prst="rect">
            <a:avLst/>
          </a:prstGeom>
          <a:noFill/>
        </p:spPr>
        <p:txBody>
          <a:bodyPr wrap="square" rtlCol="0">
            <a:spAutoFit/>
          </a:bodyPr>
          <a:lstStyle/>
          <a:p>
            <a:r>
              <a:rPr lang="it-IT" sz="1350" dirty="0"/>
              <a:t>Petrarca e Boccaccio a dialogo sul Decameron: la Griselda </a:t>
            </a:r>
            <a:r>
              <a:rPr lang="it-IT" sz="1350" dirty="0" err="1"/>
              <a:t>Dec</a:t>
            </a:r>
            <a:r>
              <a:rPr lang="it-IT" sz="1350" dirty="0"/>
              <a:t>. X 10</a:t>
            </a:r>
          </a:p>
          <a:p>
            <a:r>
              <a:rPr lang="it-IT" sz="1350" dirty="0"/>
              <a:t>Petrarca, </a:t>
            </a:r>
          </a:p>
        </p:txBody>
      </p:sp>
      <p:pic>
        <p:nvPicPr>
          <p:cNvPr id="4098" name="Picture 2" descr="Griselda - Libreria Mazzini">
            <a:extLst>
              <a:ext uri="{FF2B5EF4-FFF2-40B4-BE49-F238E27FC236}">
                <a16:creationId xmlns:a16="http://schemas.microsoft.com/office/drawing/2014/main" xmlns="" id="{FB03E458-6A2B-4C0A-A416-544F0AB0F7E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353" y="713253"/>
            <a:ext cx="2081017" cy="287711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a:extLst>
              <a:ext uri="{FF2B5EF4-FFF2-40B4-BE49-F238E27FC236}">
                <a16:creationId xmlns:a16="http://schemas.microsoft.com/office/drawing/2014/main" xmlns="" id="{209845AA-3C6E-4BB9-884E-7DF1980DF4EB}"/>
              </a:ext>
            </a:extLst>
          </p:cNvPr>
          <p:cNvSpPr txBox="1"/>
          <p:nvPr/>
        </p:nvSpPr>
        <p:spPr>
          <a:xfrm>
            <a:off x="598516" y="232756"/>
            <a:ext cx="4380757" cy="369332"/>
          </a:xfrm>
          <a:prstGeom prst="rect">
            <a:avLst/>
          </a:prstGeom>
          <a:noFill/>
        </p:spPr>
        <p:txBody>
          <a:bodyPr wrap="square" rtlCol="0">
            <a:spAutoFit/>
          </a:bodyPr>
          <a:lstStyle/>
          <a:p>
            <a:r>
              <a:rPr lang="it-IT" dirty="0"/>
              <a:t>IL DIALOGO CON BOCACCIO</a:t>
            </a:r>
          </a:p>
        </p:txBody>
      </p:sp>
    </p:spTree>
    <p:extLst>
      <p:ext uri="{BB962C8B-B14F-4D97-AF65-F5344CB8AC3E}">
        <p14:creationId xmlns:p14="http://schemas.microsoft.com/office/powerpoint/2010/main" xmlns="" val="2309183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9522E67-ECED-4C91-B189-276CF3FC35A8}"/>
              </a:ext>
            </a:extLst>
          </p:cNvPr>
          <p:cNvSpPr>
            <a:spLocks noGrp="1"/>
          </p:cNvSpPr>
          <p:nvPr>
            <p:ph type="title"/>
          </p:nvPr>
        </p:nvSpPr>
        <p:spPr/>
        <p:txBody>
          <a:bodyPr>
            <a:noAutofit/>
          </a:bodyPr>
          <a:lstStyle/>
          <a:p>
            <a:r>
              <a:rPr lang="it-IT" sz="3200" dirty="0"/>
              <a:t>Il dialogo con Boccaccio: una note sulle cipolle di Certaldo di mano di </a:t>
            </a:r>
            <a:r>
              <a:rPr lang="it-IT" sz="3200" dirty="0" err="1"/>
              <a:t>Bocaccio</a:t>
            </a:r>
            <a:r>
              <a:rPr lang="it-IT" sz="3200" dirty="0"/>
              <a:t> sul Plinio di Petrarca f. 153v</a:t>
            </a:r>
          </a:p>
        </p:txBody>
      </p:sp>
      <p:pic>
        <p:nvPicPr>
          <p:cNvPr id="4" name="Segnaposto contenuto 3">
            <a:extLst>
              <a:ext uri="{FF2B5EF4-FFF2-40B4-BE49-F238E27FC236}">
                <a16:creationId xmlns:a16="http://schemas.microsoft.com/office/drawing/2014/main" xmlns="" id="{CCF1767B-7D25-4752-AE6C-3330B5B41A4C}"/>
              </a:ext>
            </a:extLst>
          </p:cNvPr>
          <p:cNvPicPr>
            <a:picLocks noGrp="1" noChangeAspect="1"/>
          </p:cNvPicPr>
          <p:nvPr>
            <p:ph idx="1"/>
          </p:nvPr>
        </p:nvPicPr>
        <p:blipFill>
          <a:blip r:embed="rId2"/>
          <a:stretch>
            <a:fillRect/>
          </a:stretch>
        </p:blipFill>
        <p:spPr>
          <a:xfrm>
            <a:off x="1790163" y="1632858"/>
            <a:ext cx="5563673" cy="4017268"/>
          </a:xfrm>
          <a:prstGeom prst="rect">
            <a:avLst/>
          </a:prstGeom>
        </p:spPr>
      </p:pic>
    </p:spTree>
    <p:extLst>
      <p:ext uri="{BB962C8B-B14F-4D97-AF65-F5344CB8AC3E}">
        <p14:creationId xmlns:p14="http://schemas.microsoft.com/office/powerpoint/2010/main" xmlns="" val="4052956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EF6EC46-9710-4098-A086-F2C739C0EC23}"/>
              </a:ext>
            </a:extLst>
          </p:cNvPr>
          <p:cNvSpPr>
            <a:spLocks noGrp="1"/>
          </p:cNvSpPr>
          <p:nvPr>
            <p:ph type="title"/>
          </p:nvPr>
        </p:nvSpPr>
        <p:spPr/>
        <p:txBody>
          <a:bodyPr>
            <a:normAutofit fontScale="90000"/>
          </a:bodyPr>
          <a:lstStyle/>
          <a:p>
            <a:r>
              <a:rPr lang="it-IT" dirty="0"/>
              <a:t>Petrarca e Boccaccio «una sola anima»</a:t>
            </a:r>
          </a:p>
        </p:txBody>
      </p:sp>
      <p:sp>
        <p:nvSpPr>
          <p:cNvPr id="3" name="Segnaposto contenuto 2">
            <a:extLst>
              <a:ext uri="{FF2B5EF4-FFF2-40B4-BE49-F238E27FC236}">
                <a16:creationId xmlns:a16="http://schemas.microsoft.com/office/drawing/2014/main" xmlns="" id="{7655FE7C-0B63-4F66-90D5-294B63CC5BA7}"/>
              </a:ext>
            </a:extLst>
          </p:cNvPr>
          <p:cNvSpPr>
            <a:spLocks noGrp="1"/>
          </p:cNvSpPr>
          <p:nvPr>
            <p:ph idx="1"/>
          </p:nvPr>
        </p:nvSpPr>
        <p:spPr/>
        <p:txBody>
          <a:bodyPr/>
          <a:lstStyle/>
          <a:p>
            <a:r>
              <a:rPr lang="it-IT" sz="2800" dirty="0"/>
              <a:t>PETRARCA, Sen I, 5. A Giovanni Boccaccio, Padova, 28 maggio 1362</a:t>
            </a:r>
            <a:r>
              <a:rPr lang="it-IT" dirty="0"/>
              <a:t>. </a:t>
            </a:r>
          </a:p>
          <a:p>
            <a:endParaRPr lang="it-IT" dirty="0"/>
          </a:p>
          <a:p>
            <a:endParaRPr lang="it-IT" dirty="0"/>
          </a:p>
          <a:p>
            <a:endParaRPr lang="it-IT" dirty="0"/>
          </a:p>
        </p:txBody>
      </p:sp>
      <p:sp>
        <p:nvSpPr>
          <p:cNvPr id="4" name="Rettangolo 3">
            <a:extLst>
              <a:ext uri="{FF2B5EF4-FFF2-40B4-BE49-F238E27FC236}">
                <a16:creationId xmlns:a16="http://schemas.microsoft.com/office/drawing/2014/main" xmlns="" id="{636E6233-93A0-4B8A-846A-9575F8AFF931}"/>
              </a:ext>
            </a:extLst>
          </p:cNvPr>
          <p:cNvSpPr/>
          <p:nvPr/>
        </p:nvSpPr>
        <p:spPr>
          <a:xfrm>
            <a:off x="578224" y="2460812"/>
            <a:ext cx="7879976" cy="4093428"/>
          </a:xfrm>
          <a:prstGeom prst="rect">
            <a:avLst/>
          </a:prstGeom>
        </p:spPr>
        <p:txBody>
          <a:bodyPr wrap="square">
            <a:spAutoFit/>
          </a:bodyPr>
          <a:lstStyle/>
          <a:p>
            <a:r>
              <a:rPr lang="it-IT" dirty="0"/>
              <a:t>«</a:t>
            </a:r>
            <a:r>
              <a:rPr lang="it-IT" sz="2000" dirty="0"/>
              <a:t>Se dunque persisti nel tuo proposito di gettar via questi studi, nei quali da tempo abbiamo cessato di essere dei principianti, e con essi, come scrivi, anche i loro strumenti, i libri, se di questo sei proprio convinto sotto ogni aspetto, mi è certo gradito essere stato anteposto ad ogni altro in questo acquisto, io che sono avido di libri, come tu dici né io lo nego, per non essere smentito dai miei stessi scritti se lo facessi. E sebbene mi sembri di comprare una cosa mia, non vorrei tuttavia che i libri di un così grande uomo finissero dispersi qua e là o fossero maneggiati, come suole accadere, da mani profane. Come dunque noi siamo vissuti unanimi [cfr. Sen. XVII 2  5: «</a:t>
            </a:r>
            <a:r>
              <a:rPr lang="it-IT" sz="2000" dirty="0" err="1"/>
              <a:t>unanimes</a:t>
            </a:r>
            <a:r>
              <a:rPr lang="it-IT" sz="2000" dirty="0"/>
              <a:t>»] anche se separati nei corpi, così questa nostra suppellettile degli studi dopo di noi, se Dio aiuterà il mio voto, perverrà, unita insieme e senza dispersioni, in qualche pio e devoto luogo a perpetua memoria di noi due. </a:t>
            </a:r>
          </a:p>
        </p:txBody>
      </p:sp>
    </p:spTree>
    <p:extLst>
      <p:ext uri="{BB962C8B-B14F-4D97-AF65-F5344CB8AC3E}">
        <p14:creationId xmlns:p14="http://schemas.microsoft.com/office/powerpoint/2010/main" xmlns="" val="3570088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5204873-62C2-4D0E-8B14-CE0D2E8E9940}"/>
              </a:ext>
            </a:extLst>
          </p:cNvPr>
          <p:cNvSpPr>
            <a:spLocks noGrp="1"/>
          </p:cNvSpPr>
          <p:nvPr>
            <p:ph type="title"/>
          </p:nvPr>
        </p:nvSpPr>
        <p:spPr/>
        <p:txBody>
          <a:bodyPr>
            <a:normAutofit fontScale="90000"/>
          </a:bodyPr>
          <a:lstStyle/>
          <a:p>
            <a:r>
              <a:rPr lang="it-IT" dirty="0"/>
              <a:t>Il racconto di Petrarca tra filologia e romanzo: Marco Santagata</a:t>
            </a:r>
          </a:p>
        </p:txBody>
      </p:sp>
      <p:pic>
        <p:nvPicPr>
          <p:cNvPr id="5" name="Segnaposto contenuto 4">
            <a:extLst>
              <a:ext uri="{FF2B5EF4-FFF2-40B4-BE49-F238E27FC236}">
                <a16:creationId xmlns:a16="http://schemas.microsoft.com/office/drawing/2014/main" xmlns="" id="{5E29FB37-1F5F-4A80-914E-C63F7BE862C9}"/>
              </a:ext>
            </a:extLst>
          </p:cNvPr>
          <p:cNvPicPr>
            <a:picLocks noGrp="1" noChangeAspect="1"/>
          </p:cNvPicPr>
          <p:nvPr>
            <p:ph idx="1"/>
          </p:nvPr>
        </p:nvPicPr>
        <p:blipFill>
          <a:blip r:embed="rId2"/>
          <a:stretch>
            <a:fillRect/>
          </a:stretch>
        </p:blipFill>
        <p:spPr>
          <a:xfrm>
            <a:off x="325969" y="1694329"/>
            <a:ext cx="2954830" cy="4525963"/>
          </a:xfrm>
        </p:spPr>
      </p:pic>
      <p:pic>
        <p:nvPicPr>
          <p:cNvPr id="8" name="Immagine 7">
            <a:extLst>
              <a:ext uri="{FF2B5EF4-FFF2-40B4-BE49-F238E27FC236}">
                <a16:creationId xmlns:a16="http://schemas.microsoft.com/office/drawing/2014/main" xmlns="" id="{BDE53A48-5EE1-43A0-AD03-7A382CCE1113}"/>
              </a:ext>
            </a:extLst>
          </p:cNvPr>
          <p:cNvPicPr>
            <a:picLocks noChangeAspect="1"/>
          </p:cNvPicPr>
          <p:nvPr/>
        </p:nvPicPr>
        <p:blipFill>
          <a:blip r:embed="rId3"/>
          <a:stretch>
            <a:fillRect/>
          </a:stretch>
        </p:blipFill>
        <p:spPr>
          <a:xfrm>
            <a:off x="5275541" y="1694329"/>
            <a:ext cx="2849885" cy="4418385"/>
          </a:xfrm>
          <a:prstGeom prst="rect">
            <a:avLst/>
          </a:prstGeom>
        </p:spPr>
      </p:pic>
    </p:spTree>
    <p:extLst>
      <p:ext uri="{BB962C8B-B14F-4D97-AF65-F5344CB8AC3E}">
        <p14:creationId xmlns:p14="http://schemas.microsoft.com/office/powerpoint/2010/main" xmlns="" val="2406158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4413007A-78A1-414A-9788-F4DF2C7FD36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1379" y="2445846"/>
            <a:ext cx="8738586" cy="2957488"/>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Rettangolo 2">
            <a:extLst>
              <a:ext uri="{FF2B5EF4-FFF2-40B4-BE49-F238E27FC236}">
                <a16:creationId xmlns:a16="http://schemas.microsoft.com/office/drawing/2014/main" xmlns="" id="{088F438E-8D69-4867-BEDB-34746F74A410}"/>
              </a:ext>
            </a:extLst>
          </p:cNvPr>
          <p:cNvSpPr/>
          <p:nvPr/>
        </p:nvSpPr>
        <p:spPr>
          <a:xfrm>
            <a:off x="3194915" y="5403334"/>
            <a:ext cx="2119170" cy="369332"/>
          </a:xfrm>
          <a:prstGeom prst="rect">
            <a:avLst/>
          </a:prstGeom>
        </p:spPr>
        <p:txBody>
          <a:bodyPr wrap="none">
            <a:spAutoFit/>
          </a:bodyPr>
          <a:lstStyle/>
          <a:p>
            <a:r>
              <a:rPr lang="it-IT" dirty="0" err="1"/>
              <a:t>Vat</a:t>
            </a:r>
            <a:r>
              <a:rPr lang="it-IT" dirty="0"/>
              <a:t>. </a:t>
            </a:r>
            <a:r>
              <a:rPr lang="it-IT" dirty="0" err="1"/>
              <a:t>lat</a:t>
            </a:r>
            <a:r>
              <a:rPr lang="it-IT" dirty="0"/>
              <a:t>. 3199 f. 18</a:t>
            </a:r>
            <a:r>
              <a:rPr lang="it-IT" i="1" dirty="0"/>
              <a:t>ra </a:t>
            </a:r>
            <a:endParaRPr lang="it-IT" dirty="0"/>
          </a:p>
        </p:txBody>
      </p:sp>
      <p:sp>
        <p:nvSpPr>
          <p:cNvPr id="4" name="Rettangolo 3">
            <a:extLst>
              <a:ext uri="{FF2B5EF4-FFF2-40B4-BE49-F238E27FC236}">
                <a16:creationId xmlns:a16="http://schemas.microsoft.com/office/drawing/2014/main" xmlns="" id="{6F57CDF1-E533-4A6C-A115-4C1CAE5386F7}"/>
              </a:ext>
            </a:extLst>
          </p:cNvPr>
          <p:cNvSpPr/>
          <p:nvPr/>
        </p:nvSpPr>
        <p:spPr>
          <a:xfrm>
            <a:off x="2438400" y="698500"/>
            <a:ext cx="4483100" cy="1477328"/>
          </a:xfrm>
          <a:prstGeom prst="rect">
            <a:avLst/>
          </a:prstGeom>
        </p:spPr>
        <p:txBody>
          <a:bodyPr wrap="square">
            <a:spAutoFit/>
          </a:bodyPr>
          <a:lstStyle/>
          <a:p>
            <a:r>
              <a:rPr lang="it-IT" dirty="0"/>
              <a:t>        IL RAPPORO CON DANTE</a:t>
            </a:r>
          </a:p>
          <a:p>
            <a:endParaRPr lang="it-IT" dirty="0"/>
          </a:p>
          <a:p>
            <a:r>
              <a:rPr lang="it-IT" b="1" dirty="0"/>
              <a:t>La fenice: </a:t>
            </a:r>
            <a:r>
              <a:rPr lang="it-IT" b="1" i="1" dirty="0" err="1"/>
              <a:t>Inf</a:t>
            </a:r>
            <a:r>
              <a:rPr lang="it-IT" b="1" i="1" dirty="0"/>
              <a:t>. </a:t>
            </a:r>
            <a:r>
              <a:rPr lang="it-IT" b="1" dirty="0"/>
              <a:t> XXIV, 106-08</a:t>
            </a:r>
          </a:p>
          <a:p>
            <a:endParaRPr lang="it-IT" dirty="0"/>
          </a:p>
          <a:p>
            <a:r>
              <a:rPr lang="it-IT" dirty="0"/>
              <a:t>Cfr. </a:t>
            </a:r>
            <a:r>
              <a:rPr lang="it-IT" dirty="0" err="1"/>
              <a:t>Rvf</a:t>
            </a:r>
            <a:r>
              <a:rPr lang="it-IT" dirty="0"/>
              <a:t> 185, 321, 323</a:t>
            </a:r>
          </a:p>
        </p:txBody>
      </p:sp>
    </p:spTree>
    <p:extLst>
      <p:ext uri="{BB962C8B-B14F-4D97-AF65-F5344CB8AC3E}">
        <p14:creationId xmlns:p14="http://schemas.microsoft.com/office/powerpoint/2010/main" xmlns="" val="421719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332657"/>
            <a:ext cx="7776864" cy="1296144"/>
          </a:xfrm>
        </p:spPr>
        <p:txBody>
          <a:bodyPr/>
          <a:lstStyle/>
          <a:p>
            <a:r>
              <a:rPr lang="it-IT" dirty="0"/>
              <a:t>Ulisse: </a:t>
            </a:r>
            <a:r>
              <a:rPr lang="it-IT" i="1" dirty="0" err="1"/>
              <a:t>Inf</a:t>
            </a:r>
            <a:r>
              <a:rPr lang="it-IT" i="1" dirty="0"/>
              <a:t>. </a:t>
            </a:r>
            <a:r>
              <a:rPr lang="it-IT" dirty="0"/>
              <a:t>XXVI, 121-23</a:t>
            </a:r>
          </a:p>
        </p:txBody>
      </p:sp>
      <p:sp>
        <p:nvSpPr>
          <p:cNvPr id="3" name="Sottotitolo 2"/>
          <p:cNvSpPr>
            <a:spLocks noGrp="1"/>
          </p:cNvSpPr>
          <p:nvPr>
            <p:ph type="subTitle" idx="1"/>
          </p:nvPr>
        </p:nvSpPr>
        <p:spPr>
          <a:xfrm>
            <a:off x="827584" y="4941168"/>
            <a:ext cx="7272808" cy="648072"/>
          </a:xfrm>
        </p:spPr>
        <p:txBody>
          <a:bodyPr/>
          <a:lstStyle/>
          <a:p>
            <a:r>
              <a:rPr lang="it-IT" dirty="0" err="1">
                <a:solidFill>
                  <a:schemeClr val="tx1"/>
                </a:solidFill>
              </a:rPr>
              <a:t>Vat</a:t>
            </a:r>
            <a:r>
              <a:rPr lang="it-IT" dirty="0">
                <a:solidFill>
                  <a:schemeClr val="tx1"/>
                </a:solidFill>
              </a:rPr>
              <a:t>. </a:t>
            </a:r>
            <a:r>
              <a:rPr lang="it-IT" dirty="0" err="1">
                <a:solidFill>
                  <a:schemeClr val="tx1"/>
                </a:solidFill>
              </a:rPr>
              <a:t>lat</a:t>
            </a:r>
            <a:r>
              <a:rPr lang="it-IT" dirty="0">
                <a:solidFill>
                  <a:schemeClr val="tx1"/>
                </a:solidFill>
              </a:rPr>
              <a:t>. 3199, f. 19</a:t>
            </a:r>
            <a:r>
              <a:rPr lang="it-IT" i="1" dirty="0">
                <a:solidFill>
                  <a:schemeClr val="tx1"/>
                </a:solidFill>
              </a:rPr>
              <a:t>vb</a:t>
            </a:r>
            <a:endParaRPr lang="it-IT" dirty="0">
              <a:solidFill>
                <a:schemeClr val="tx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1628800"/>
            <a:ext cx="8164061" cy="30593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 name="Connettore 2 5"/>
          <p:cNvCxnSpPr/>
          <p:nvPr/>
        </p:nvCxnSpPr>
        <p:spPr>
          <a:xfrm flipH="1">
            <a:off x="7236296" y="1891114"/>
            <a:ext cx="72008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73511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CC6A28F6-7357-4DF7-8FB3-A28ADF3385E2}"/>
              </a:ext>
            </a:extLst>
          </p:cNvPr>
          <p:cNvSpPr/>
          <p:nvPr/>
        </p:nvSpPr>
        <p:spPr>
          <a:xfrm>
            <a:off x="584200" y="838200"/>
            <a:ext cx="8382000" cy="3539430"/>
          </a:xfrm>
          <a:prstGeom prst="rect">
            <a:avLst/>
          </a:prstGeom>
        </p:spPr>
        <p:txBody>
          <a:bodyPr wrap="square">
            <a:spAutoFit/>
          </a:bodyPr>
          <a:lstStyle/>
          <a:p>
            <a:r>
              <a:rPr lang="it-IT" sz="2800" dirty="0">
                <a:latin typeface="SimonciniGaramond"/>
              </a:rPr>
              <a:t>Non è casuale che solo nel latino delle </a:t>
            </a:r>
            <a:r>
              <a:rPr lang="it-IT" sz="2800" i="1" dirty="0" err="1">
                <a:latin typeface="SimonciniGaramond"/>
              </a:rPr>
              <a:t>Familiares</a:t>
            </a:r>
            <a:r>
              <a:rPr lang="it-IT" sz="2800" i="1" dirty="0">
                <a:latin typeface="SimonciniGaramond"/>
              </a:rPr>
              <a:t> </a:t>
            </a:r>
            <a:r>
              <a:rPr lang="it-IT" sz="2800" dirty="0">
                <a:latin typeface="SimonciniGaramond"/>
              </a:rPr>
              <a:t>Petrarca tratteggi il proprio volto di </a:t>
            </a:r>
            <a:r>
              <a:rPr lang="it-IT" sz="2800" i="1" dirty="0" err="1">
                <a:latin typeface="SimonciniGaramond-Italic"/>
              </a:rPr>
              <a:t>curiosus</a:t>
            </a:r>
            <a:r>
              <a:rPr lang="it-IT" sz="2800" i="1" dirty="0">
                <a:latin typeface="SimonciniGaramond-Italic"/>
              </a:rPr>
              <a:t> </a:t>
            </a:r>
            <a:r>
              <a:rPr lang="it-IT" sz="2800" dirty="0">
                <a:latin typeface="SimonciniGaramond"/>
              </a:rPr>
              <a:t>nell’immagine mitica di Ulisse che incarna per lui non solo il modello dell’eroe temerario per amore del sapere, come quello dell’</a:t>
            </a:r>
            <a:r>
              <a:rPr lang="it-IT" sz="2800" i="1" dirty="0">
                <a:latin typeface="SimonciniGaramond-Italic"/>
              </a:rPr>
              <a:t>Inferno </a:t>
            </a:r>
            <a:r>
              <a:rPr lang="it-IT" sz="2800" dirty="0">
                <a:latin typeface="SimonciniGaramond"/>
              </a:rPr>
              <a:t>dantesco tuttavia privo di condanna, ma anche l’archetipo del pellegrino che vaga apolide e senza meta, animato e spinto senza</a:t>
            </a:r>
          </a:p>
          <a:p>
            <a:r>
              <a:rPr lang="it-IT" sz="2800" dirty="0">
                <a:latin typeface="SimonciniGaramond"/>
              </a:rPr>
              <a:t>sosta dalla propria irriducibile e inquieta </a:t>
            </a:r>
            <a:r>
              <a:rPr lang="it-IT" sz="2800" i="1" dirty="0" err="1">
                <a:latin typeface="SimonciniGaramond-Italic"/>
              </a:rPr>
              <a:t>curiositas</a:t>
            </a:r>
            <a:endParaRPr lang="it-IT" sz="2800" dirty="0"/>
          </a:p>
        </p:txBody>
      </p:sp>
    </p:spTree>
    <p:extLst>
      <p:ext uri="{BB962C8B-B14F-4D97-AF65-F5344CB8AC3E}">
        <p14:creationId xmlns:p14="http://schemas.microsoft.com/office/powerpoint/2010/main" xmlns="" val="1814165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A7BAA5D3-0562-44A8-A3AA-6291DF28EC77}"/>
              </a:ext>
            </a:extLst>
          </p:cNvPr>
          <p:cNvSpPr/>
          <p:nvPr/>
        </p:nvSpPr>
        <p:spPr>
          <a:xfrm>
            <a:off x="254000" y="1206500"/>
            <a:ext cx="8724900" cy="6186309"/>
          </a:xfrm>
          <a:prstGeom prst="rect">
            <a:avLst/>
          </a:prstGeom>
        </p:spPr>
        <p:txBody>
          <a:bodyPr wrap="square">
            <a:spAutoFit/>
          </a:bodyPr>
          <a:lstStyle/>
          <a:p>
            <a:r>
              <a:rPr lang="it-IT" dirty="0" err="1">
                <a:latin typeface="SimonciniGaramond"/>
              </a:rPr>
              <a:t>Fam</a:t>
            </a:r>
            <a:r>
              <a:rPr lang="it-IT" dirty="0">
                <a:latin typeface="SimonciniGaramond"/>
              </a:rPr>
              <a:t>. I 1 21-23 (proemio che nasce in contemporanea al RVF 1 e alla prima </a:t>
            </a:r>
            <a:r>
              <a:rPr lang="it-IT" i="1" dirty="0">
                <a:latin typeface="SimonciniGaramond"/>
              </a:rPr>
              <a:t>Epistola</a:t>
            </a:r>
            <a:r>
              <a:rPr lang="it-IT" dirty="0">
                <a:latin typeface="SimonciniGaramond"/>
              </a:rPr>
              <a:t> in versi)</a:t>
            </a:r>
          </a:p>
          <a:p>
            <a:endParaRPr lang="it-IT" dirty="0">
              <a:latin typeface="SimonciniGaramond"/>
            </a:endParaRPr>
          </a:p>
          <a:p>
            <a:r>
              <a:rPr lang="it-IT" dirty="0">
                <a:latin typeface="SimonciniGaramond"/>
              </a:rPr>
              <a:t>Michi </a:t>
            </a:r>
            <a:r>
              <a:rPr lang="it-IT" dirty="0" err="1">
                <a:latin typeface="SimonciniGaramond"/>
              </a:rPr>
              <a:t>autem</a:t>
            </a:r>
            <a:r>
              <a:rPr lang="it-IT" dirty="0">
                <a:latin typeface="SimonciniGaramond"/>
              </a:rPr>
              <a:t> </a:t>
            </a:r>
            <a:r>
              <a:rPr lang="it-IT" dirty="0" err="1">
                <a:latin typeface="SimonciniGaramond"/>
              </a:rPr>
              <a:t>sors</a:t>
            </a:r>
            <a:r>
              <a:rPr lang="it-IT" dirty="0">
                <a:latin typeface="SimonciniGaramond"/>
              </a:rPr>
              <a:t> </a:t>
            </a:r>
            <a:r>
              <a:rPr lang="it-IT" dirty="0" err="1">
                <a:latin typeface="SimonciniGaramond"/>
              </a:rPr>
              <a:t>longe</a:t>
            </a:r>
            <a:r>
              <a:rPr lang="it-IT" dirty="0">
                <a:latin typeface="SimonciniGaramond"/>
              </a:rPr>
              <a:t> alia; </a:t>
            </a:r>
            <a:r>
              <a:rPr lang="it-IT" dirty="0" err="1">
                <a:latin typeface="SimonciniGaramond"/>
              </a:rPr>
              <a:t>nempe</a:t>
            </a:r>
            <a:r>
              <a:rPr lang="it-IT" dirty="0">
                <a:latin typeface="SimonciniGaramond"/>
              </a:rPr>
              <a:t> cui usque ad hoc tempus vita pene omnis in </a:t>
            </a:r>
            <a:r>
              <a:rPr lang="it-IT" dirty="0" err="1">
                <a:latin typeface="SimonciniGaramond"/>
              </a:rPr>
              <a:t>peregrinatione</a:t>
            </a:r>
            <a:r>
              <a:rPr lang="it-IT" dirty="0">
                <a:latin typeface="SimonciniGaramond"/>
              </a:rPr>
              <a:t> </a:t>
            </a:r>
            <a:r>
              <a:rPr lang="it-IT" dirty="0" err="1">
                <a:latin typeface="SimonciniGaramond"/>
              </a:rPr>
              <a:t>transacta</a:t>
            </a:r>
            <a:r>
              <a:rPr lang="it-IT" dirty="0">
                <a:latin typeface="SimonciniGaramond"/>
              </a:rPr>
              <a:t> est. </a:t>
            </a:r>
            <a:r>
              <a:rPr lang="it-IT" dirty="0" err="1">
                <a:latin typeface="SimonciniGaramond"/>
              </a:rPr>
              <a:t>Ulixeos</a:t>
            </a:r>
            <a:r>
              <a:rPr lang="it-IT" dirty="0">
                <a:latin typeface="SimonciniGaramond"/>
              </a:rPr>
              <a:t> </a:t>
            </a:r>
            <a:r>
              <a:rPr lang="it-IT" dirty="0" err="1">
                <a:latin typeface="SimonciniGaramond"/>
              </a:rPr>
              <a:t>errores</a:t>
            </a:r>
            <a:r>
              <a:rPr lang="it-IT" dirty="0">
                <a:latin typeface="SimonciniGaramond"/>
              </a:rPr>
              <a:t> </a:t>
            </a:r>
            <a:r>
              <a:rPr lang="it-IT" dirty="0" err="1">
                <a:latin typeface="SimonciniGaramond"/>
              </a:rPr>
              <a:t>erroribus</a:t>
            </a:r>
            <a:r>
              <a:rPr lang="it-IT" sz="800" dirty="0">
                <a:latin typeface="AGaramond-RegularSC"/>
              </a:rPr>
              <a:t> </a:t>
            </a:r>
            <a:r>
              <a:rPr lang="it-IT" dirty="0" err="1">
                <a:latin typeface="SimonciniGaramond"/>
              </a:rPr>
              <a:t>meis</a:t>
            </a:r>
            <a:r>
              <a:rPr lang="it-IT" dirty="0">
                <a:latin typeface="SimonciniGaramond"/>
              </a:rPr>
              <a:t> </a:t>
            </a:r>
            <a:r>
              <a:rPr lang="it-IT" dirty="0" err="1">
                <a:latin typeface="SimonciniGaramond"/>
              </a:rPr>
              <a:t>confer</a:t>
            </a:r>
            <a:r>
              <a:rPr lang="it-IT" dirty="0">
                <a:latin typeface="SimonciniGaramond"/>
              </a:rPr>
              <a:t>: </a:t>
            </a:r>
            <a:r>
              <a:rPr lang="it-IT" dirty="0" err="1">
                <a:latin typeface="SimonciniGaramond"/>
              </a:rPr>
              <a:t>profecto</a:t>
            </a:r>
            <a:r>
              <a:rPr lang="it-IT" dirty="0">
                <a:latin typeface="SimonciniGaramond"/>
              </a:rPr>
              <a:t>, </a:t>
            </a:r>
            <a:r>
              <a:rPr lang="fr-FR" dirty="0">
                <a:latin typeface="SimonciniGaramond"/>
              </a:rPr>
              <a:t>si </a:t>
            </a:r>
            <a:r>
              <a:rPr lang="fr-FR" dirty="0" err="1">
                <a:latin typeface="SimonciniGaramond"/>
              </a:rPr>
              <a:t>nominis</a:t>
            </a:r>
            <a:r>
              <a:rPr lang="fr-FR" dirty="0">
                <a:latin typeface="SimonciniGaramond"/>
              </a:rPr>
              <a:t> et </a:t>
            </a:r>
            <a:r>
              <a:rPr lang="fr-FR" dirty="0" err="1">
                <a:latin typeface="SimonciniGaramond"/>
              </a:rPr>
              <a:t>rerum</a:t>
            </a:r>
            <a:r>
              <a:rPr lang="fr-FR" dirty="0">
                <a:latin typeface="SimonciniGaramond"/>
              </a:rPr>
              <a:t> </a:t>
            </a:r>
            <a:r>
              <a:rPr lang="fr-FR" dirty="0" err="1">
                <a:latin typeface="SimonciniGaramond"/>
              </a:rPr>
              <a:t>claritas</a:t>
            </a:r>
            <a:r>
              <a:rPr lang="fr-FR" dirty="0">
                <a:latin typeface="SimonciniGaramond"/>
              </a:rPr>
              <a:t> </a:t>
            </a:r>
            <a:r>
              <a:rPr lang="fr-FR" dirty="0" err="1">
                <a:latin typeface="SimonciniGaramond"/>
              </a:rPr>
              <a:t>una</a:t>
            </a:r>
            <a:r>
              <a:rPr lang="fr-FR" dirty="0">
                <a:latin typeface="SimonciniGaramond"/>
              </a:rPr>
              <a:t> foret, nec </a:t>
            </a:r>
            <a:r>
              <a:rPr lang="fr-FR" dirty="0" err="1">
                <a:latin typeface="SimonciniGaramond"/>
              </a:rPr>
              <a:t>diutius</a:t>
            </a:r>
            <a:r>
              <a:rPr lang="fr-FR" dirty="0">
                <a:latin typeface="SimonciniGaramond"/>
              </a:rPr>
              <a:t> </a:t>
            </a:r>
            <a:r>
              <a:rPr lang="fr-FR" dirty="0" err="1">
                <a:latin typeface="SimonciniGaramond"/>
              </a:rPr>
              <a:t>erravit</a:t>
            </a:r>
            <a:r>
              <a:rPr lang="fr-FR" dirty="0">
                <a:latin typeface="SimonciniGaramond"/>
              </a:rPr>
              <a:t> ille nec </a:t>
            </a:r>
            <a:r>
              <a:rPr lang="it-IT" dirty="0" err="1">
                <a:latin typeface="SimonciniGaramond"/>
              </a:rPr>
              <a:t>latius</a:t>
            </a:r>
            <a:r>
              <a:rPr lang="it-IT" dirty="0">
                <a:latin typeface="SimonciniGaramond"/>
              </a:rPr>
              <a:t>. </a:t>
            </a:r>
            <a:r>
              <a:rPr lang="it-IT" dirty="0" err="1">
                <a:latin typeface="SimonciniGaramond"/>
              </a:rPr>
              <a:t>Ille</a:t>
            </a:r>
            <a:r>
              <a:rPr lang="it-IT" dirty="0">
                <a:latin typeface="SimonciniGaramond"/>
              </a:rPr>
              <a:t> </a:t>
            </a:r>
            <a:r>
              <a:rPr lang="it-IT" dirty="0" err="1">
                <a:latin typeface="SimonciniGaramond"/>
              </a:rPr>
              <a:t>patrios</a:t>
            </a:r>
            <a:r>
              <a:rPr lang="it-IT" dirty="0">
                <a:latin typeface="SimonciniGaramond"/>
              </a:rPr>
              <a:t> </a:t>
            </a:r>
            <a:r>
              <a:rPr lang="it-IT" dirty="0" err="1">
                <a:latin typeface="SimonciniGaramond"/>
              </a:rPr>
              <a:t>fines</a:t>
            </a:r>
            <a:r>
              <a:rPr lang="it-IT" dirty="0">
                <a:latin typeface="SimonciniGaramond"/>
              </a:rPr>
              <a:t> </a:t>
            </a:r>
            <a:r>
              <a:rPr lang="it-IT" dirty="0" err="1">
                <a:latin typeface="SimonciniGaramond"/>
              </a:rPr>
              <a:t>iam</a:t>
            </a:r>
            <a:r>
              <a:rPr lang="it-IT" dirty="0">
                <a:latin typeface="SimonciniGaramond"/>
              </a:rPr>
              <a:t> senior </a:t>
            </a:r>
            <a:r>
              <a:rPr lang="it-IT" dirty="0" err="1">
                <a:latin typeface="SimonciniGaramond"/>
              </a:rPr>
              <a:t>excessit</a:t>
            </a:r>
            <a:r>
              <a:rPr lang="it-IT" dirty="0">
                <a:latin typeface="SimonciniGaramond"/>
              </a:rPr>
              <a:t>; </a:t>
            </a:r>
            <a:r>
              <a:rPr lang="it-IT" dirty="0" err="1">
                <a:latin typeface="SimonciniGaramond"/>
              </a:rPr>
              <a:t>cum</a:t>
            </a:r>
            <a:r>
              <a:rPr lang="it-IT" dirty="0">
                <a:latin typeface="SimonciniGaramond"/>
              </a:rPr>
              <a:t> </a:t>
            </a:r>
            <a:r>
              <a:rPr lang="it-IT" dirty="0" err="1">
                <a:latin typeface="SimonciniGaramond"/>
              </a:rPr>
              <a:t>nichil</a:t>
            </a:r>
            <a:r>
              <a:rPr lang="it-IT" dirty="0">
                <a:latin typeface="SimonciniGaramond"/>
              </a:rPr>
              <a:t> in </a:t>
            </a:r>
            <a:r>
              <a:rPr lang="it-IT" dirty="0" err="1">
                <a:latin typeface="SimonciniGaramond"/>
              </a:rPr>
              <a:t>ulla</a:t>
            </a:r>
            <a:r>
              <a:rPr lang="it-IT" dirty="0">
                <a:latin typeface="SimonciniGaramond"/>
              </a:rPr>
              <a:t> </a:t>
            </a:r>
            <a:r>
              <a:rPr lang="it-IT" dirty="0" err="1">
                <a:latin typeface="SimonciniGaramond"/>
              </a:rPr>
              <a:t>etate</a:t>
            </a:r>
            <a:r>
              <a:rPr lang="it-IT" dirty="0">
                <a:latin typeface="SimonciniGaramond"/>
              </a:rPr>
              <a:t> </a:t>
            </a:r>
            <a:r>
              <a:rPr lang="it-IT" dirty="0" err="1">
                <a:latin typeface="SimonciniGaramond"/>
              </a:rPr>
              <a:t>longum</a:t>
            </a:r>
            <a:r>
              <a:rPr lang="it-IT" dirty="0">
                <a:latin typeface="SimonciniGaramond"/>
              </a:rPr>
              <a:t> </a:t>
            </a:r>
            <a:r>
              <a:rPr lang="it-IT" dirty="0" err="1">
                <a:latin typeface="SimonciniGaramond"/>
              </a:rPr>
              <a:t>sit</a:t>
            </a:r>
            <a:r>
              <a:rPr lang="it-IT" dirty="0">
                <a:latin typeface="SimonciniGaramond"/>
              </a:rPr>
              <a:t>, omnia </a:t>
            </a:r>
            <a:r>
              <a:rPr lang="it-IT" dirty="0" err="1">
                <a:latin typeface="SimonciniGaramond"/>
              </a:rPr>
              <a:t>sunt</a:t>
            </a:r>
            <a:r>
              <a:rPr lang="it-IT" dirty="0">
                <a:latin typeface="SimonciniGaramond"/>
              </a:rPr>
              <a:t> in </a:t>
            </a:r>
            <a:r>
              <a:rPr lang="it-IT" dirty="0" err="1">
                <a:latin typeface="SimonciniGaramond"/>
              </a:rPr>
              <a:t>senectute</a:t>
            </a:r>
            <a:r>
              <a:rPr lang="it-IT" dirty="0">
                <a:latin typeface="SimonciniGaramond"/>
              </a:rPr>
              <a:t> brevissima. Ego, in </a:t>
            </a:r>
            <a:r>
              <a:rPr lang="it-IT" dirty="0" err="1">
                <a:latin typeface="SimonciniGaramond"/>
              </a:rPr>
              <a:t>exilio</a:t>
            </a:r>
            <a:r>
              <a:rPr lang="it-IT" dirty="0">
                <a:latin typeface="SimonciniGaramond"/>
              </a:rPr>
              <a:t> </a:t>
            </a:r>
            <a:r>
              <a:rPr lang="it-IT" dirty="0" err="1">
                <a:latin typeface="SimonciniGaramond"/>
              </a:rPr>
              <a:t>genitus</a:t>
            </a:r>
            <a:r>
              <a:rPr lang="it-IT" dirty="0">
                <a:latin typeface="SimonciniGaramond"/>
              </a:rPr>
              <a:t>, in </a:t>
            </a:r>
            <a:r>
              <a:rPr lang="it-IT" dirty="0" err="1">
                <a:latin typeface="SimonciniGaramond"/>
              </a:rPr>
              <a:t>exilio</a:t>
            </a:r>
            <a:r>
              <a:rPr lang="it-IT" sz="800" dirty="0">
                <a:latin typeface="AGaramond-RegularSC"/>
              </a:rPr>
              <a:t>  </a:t>
            </a:r>
            <a:r>
              <a:rPr lang="it-IT" dirty="0">
                <a:latin typeface="SimonciniGaramond"/>
              </a:rPr>
              <a:t>natus sum, tanto </a:t>
            </a:r>
            <a:r>
              <a:rPr lang="it-IT" dirty="0" err="1">
                <a:latin typeface="SimonciniGaramond"/>
              </a:rPr>
              <a:t>matris</a:t>
            </a:r>
            <a:r>
              <a:rPr lang="it-IT" sz="800" dirty="0">
                <a:latin typeface="AGaramond-RegularSC"/>
              </a:rPr>
              <a:t> </a:t>
            </a:r>
            <a:r>
              <a:rPr lang="it-IT" dirty="0" err="1">
                <a:latin typeface="SimonciniGaramond"/>
              </a:rPr>
              <a:t>labore</a:t>
            </a:r>
            <a:r>
              <a:rPr lang="it-IT" dirty="0">
                <a:latin typeface="SimonciniGaramond"/>
              </a:rPr>
              <a:t> </a:t>
            </a:r>
            <a:r>
              <a:rPr lang="it-IT" dirty="0" err="1">
                <a:latin typeface="SimonciniGaramond"/>
              </a:rPr>
              <a:t>tantoque</a:t>
            </a:r>
            <a:r>
              <a:rPr lang="it-IT" dirty="0">
                <a:latin typeface="SimonciniGaramond"/>
              </a:rPr>
              <a:t> discrimine,</a:t>
            </a:r>
          </a:p>
          <a:p>
            <a:r>
              <a:rPr lang="it-IT" dirty="0">
                <a:latin typeface="SimonciniGaramond"/>
              </a:rPr>
              <a:t>ut non </a:t>
            </a:r>
            <a:r>
              <a:rPr lang="it-IT" dirty="0" err="1">
                <a:latin typeface="SimonciniGaramond"/>
              </a:rPr>
              <a:t>obstetricum</a:t>
            </a:r>
            <a:r>
              <a:rPr lang="it-IT" dirty="0">
                <a:latin typeface="SimonciniGaramond"/>
              </a:rPr>
              <a:t> modo </a:t>
            </a:r>
            <a:r>
              <a:rPr lang="it-IT" dirty="0" err="1">
                <a:latin typeface="SimonciniGaramond"/>
              </a:rPr>
              <a:t>sed</a:t>
            </a:r>
            <a:r>
              <a:rPr lang="it-IT" dirty="0">
                <a:latin typeface="SimonciniGaramond"/>
              </a:rPr>
              <a:t> </a:t>
            </a:r>
            <a:r>
              <a:rPr lang="it-IT" dirty="0" err="1">
                <a:latin typeface="SimonciniGaramond"/>
              </a:rPr>
              <a:t>medicorum</a:t>
            </a:r>
            <a:r>
              <a:rPr lang="it-IT" dirty="0">
                <a:latin typeface="SimonciniGaramond"/>
              </a:rPr>
              <a:t> </a:t>
            </a:r>
            <a:r>
              <a:rPr lang="it-IT" dirty="0" err="1">
                <a:latin typeface="SimonciniGaramond"/>
              </a:rPr>
              <a:t>iudicio</a:t>
            </a:r>
            <a:r>
              <a:rPr lang="it-IT" dirty="0">
                <a:latin typeface="SimonciniGaramond"/>
              </a:rPr>
              <a:t> </a:t>
            </a:r>
            <a:r>
              <a:rPr lang="it-IT" dirty="0" err="1">
                <a:latin typeface="SimonciniGaramond"/>
              </a:rPr>
              <a:t>diu</a:t>
            </a:r>
            <a:r>
              <a:rPr lang="it-IT" dirty="0">
                <a:latin typeface="SimonciniGaramond"/>
              </a:rPr>
              <a:t> </a:t>
            </a:r>
            <a:r>
              <a:rPr lang="it-IT" dirty="0" err="1">
                <a:latin typeface="SimonciniGaramond"/>
              </a:rPr>
              <a:t>exanimis</a:t>
            </a:r>
            <a:r>
              <a:rPr lang="it-IT" dirty="0">
                <a:latin typeface="SimonciniGaramond"/>
              </a:rPr>
              <a:t> </a:t>
            </a:r>
            <a:r>
              <a:rPr lang="it-IT" dirty="0" err="1">
                <a:latin typeface="SimonciniGaramond"/>
              </a:rPr>
              <a:t>haberetur</a:t>
            </a:r>
            <a:r>
              <a:rPr lang="it-IT" dirty="0">
                <a:latin typeface="SimonciniGaramond"/>
              </a:rPr>
              <a:t>; ita </a:t>
            </a:r>
            <a:r>
              <a:rPr lang="it-IT" dirty="0" err="1">
                <a:latin typeface="SimonciniGaramond"/>
              </a:rPr>
              <a:t>periclitari</a:t>
            </a:r>
            <a:r>
              <a:rPr lang="it-IT" dirty="0">
                <a:latin typeface="SimonciniGaramond"/>
              </a:rPr>
              <a:t> </a:t>
            </a:r>
            <a:r>
              <a:rPr lang="it-IT" dirty="0" err="1">
                <a:latin typeface="SimonciniGaramond"/>
              </a:rPr>
              <a:t>cepi</a:t>
            </a:r>
            <a:r>
              <a:rPr lang="it-IT" dirty="0">
                <a:latin typeface="SimonciniGaramond"/>
              </a:rPr>
              <a:t> </a:t>
            </a:r>
            <a:r>
              <a:rPr lang="it-IT" dirty="0" err="1">
                <a:latin typeface="SimonciniGaramond"/>
              </a:rPr>
              <a:t>antequam</a:t>
            </a:r>
            <a:r>
              <a:rPr lang="it-IT" dirty="0">
                <a:latin typeface="SimonciniGaramond"/>
              </a:rPr>
              <a:t> </a:t>
            </a:r>
            <a:r>
              <a:rPr lang="it-IT" dirty="0" err="1">
                <a:latin typeface="SimonciniGaramond"/>
              </a:rPr>
              <a:t>nascerer</a:t>
            </a:r>
            <a:r>
              <a:rPr lang="it-IT" dirty="0">
                <a:latin typeface="SimonciniGaramond"/>
              </a:rPr>
              <a:t> et ad ipsum vite </a:t>
            </a:r>
            <a:r>
              <a:rPr lang="it-IT" dirty="0" err="1">
                <a:latin typeface="SimonciniGaramond"/>
              </a:rPr>
              <a:t>limen</a:t>
            </a:r>
            <a:r>
              <a:rPr lang="it-IT" dirty="0">
                <a:latin typeface="SimonciniGaramond"/>
              </a:rPr>
              <a:t> auspicio </a:t>
            </a:r>
            <a:r>
              <a:rPr lang="it-IT" dirty="0" err="1">
                <a:latin typeface="SimonciniGaramond"/>
              </a:rPr>
              <a:t>mortis</a:t>
            </a:r>
            <a:r>
              <a:rPr lang="it-IT" dirty="0">
                <a:latin typeface="SimonciniGaramond"/>
              </a:rPr>
              <a:t> accessi.</a:t>
            </a:r>
          </a:p>
          <a:p>
            <a:endParaRPr lang="it-IT" dirty="0">
              <a:latin typeface="SimonciniGaramond"/>
            </a:endParaRPr>
          </a:p>
          <a:p>
            <a:r>
              <a:rPr lang="it-IT" dirty="0"/>
              <a:t>Ma il mio destino è stato ben diverso, avendo sino a oggi trascorso quasi tutta la mia vita</a:t>
            </a:r>
          </a:p>
          <a:p>
            <a:r>
              <a:rPr lang="it-IT" dirty="0"/>
              <a:t>in continui viaggi. Si può paragonare l’errare di Ulisse al mio errare;</a:t>
            </a:r>
          </a:p>
          <a:p>
            <a:r>
              <a:rPr lang="it-IT" dirty="0"/>
              <a:t>e senza dubbio, se la gloria del nome e delle imprese fosse la stessa, egli non vagò né più a lungo né più largamente di me. Egli lasciò la patria già vecchio (e se nulla durante la vita è lungo, tutto è in vecchiezza brevissimo); io, generato nell’esilio, nell’esilio nacqui, con tanta pena e con tanto pericolo di mia madre, che, a giudizio non solo delle levatrici ma anche dei medici, a lungo fu creduta morta; così cominciai a trovarmi in rischio ancor prima di</a:t>
            </a:r>
          </a:p>
          <a:p>
            <a:r>
              <a:rPr lang="it-IT" dirty="0"/>
              <a:t>nascere, e mi accostai alla soglia della vita nel sospetto della morte.</a:t>
            </a:r>
            <a:endParaRPr lang="it-IT" dirty="0">
              <a:latin typeface="SimonciniGaramond"/>
            </a:endParaRPr>
          </a:p>
          <a:p>
            <a:endParaRPr lang="it-IT" dirty="0">
              <a:latin typeface="SimonciniGaramond"/>
            </a:endParaRPr>
          </a:p>
          <a:p>
            <a:endParaRPr lang="it-IT" dirty="0">
              <a:latin typeface="SimonciniGaramond"/>
            </a:endParaRPr>
          </a:p>
          <a:p>
            <a:endParaRPr lang="it-IT" dirty="0">
              <a:latin typeface="SimonciniGaramond"/>
            </a:endParaRPr>
          </a:p>
          <a:p>
            <a:endParaRPr lang="it-IT" dirty="0"/>
          </a:p>
        </p:txBody>
      </p:sp>
    </p:spTree>
    <p:extLst>
      <p:ext uri="{BB962C8B-B14F-4D97-AF65-F5344CB8AC3E}">
        <p14:creationId xmlns:p14="http://schemas.microsoft.com/office/powerpoint/2010/main" xmlns="" val="11915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latino, lingua dell’anima : un’opera latina è l’effigie dell’animo</a:t>
            </a:r>
          </a:p>
        </p:txBody>
      </p:sp>
      <p:sp>
        <p:nvSpPr>
          <p:cNvPr id="8" name="Segnaposto contenuto 7"/>
          <p:cNvSpPr>
            <a:spLocks noGrp="1"/>
          </p:cNvSpPr>
          <p:nvPr>
            <p:ph idx="1"/>
          </p:nvPr>
        </p:nvSpPr>
        <p:spPr/>
        <p:txBody>
          <a:bodyPr/>
          <a:lstStyle/>
          <a:p>
            <a:r>
              <a:rPr lang="it-IT" dirty="0" err="1"/>
              <a:t>Fam</a:t>
            </a:r>
            <a:r>
              <a:rPr lang="it-IT" dirty="0"/>
              <a:t>. I 1 37:</a:t>
            </a:r>
          </a:p>
          <a:p>
            <a:r>
              <a:rPr lang="it-IT" dirty="0"/>
              <a:t>“Animi </a:t>
            </a:r>
            <a:r>
              <a:rPr lang="it-IT" dirty="0" err="1"/>
              <a:t>effigies</a:t>
            </a:r>
            <a:r>
              <a:rPr lang="it-IT" dirty="0"/>
              <a:t>”: “…ma se un giorno riuscirò a dare l’ultima mano all’effigie del mio animo…”</a:t>
            </a:r>
          </a:p>
          <a:p>
            <a:r>
              <a:rPr lang="it-IT" dirty="0"/>
              <a:t>Qual è il ritratto dell’animo dell’autore? È l’ </a:t>
            </a:r>
            <a:r>
              <a:rPr lang="it-IT" i="1" dirty="0"/>
              <a:t>Africa. </a:t>
            </a:r>
          </a:p>
        </p:txBody>
      </p:sp>
    </p:spTree>
    <p:extLst>
      <p:ext uri="{BB962C8B-B14F-4D97-AF65-F5344CB8AC3E}">
        <p14:creationId xmlns:p14="http://schemas.microsoft.com/office/powerpoint/2010/main" xmlns="" val="2822106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Gli eteronimi…prima di Pessoa</a:t>
            </a:r>
          </a:p>
        </p:txBody>
      </p:sp>
      <p:sp>
        <p:nvSpPr>
          <p:cNvPr id="3" name="Segnaposto contenuto 2"/>
          <p:cNvSpPr>
            <a:spLocks noGrp="1"/>
          </p:cNvSpPr>
          <p:nvPr>
            <p:ph idx="1"/>
          </p:nvPr>
        </p:nvSpPr>
        <p:spPr>
          <a:noFill/>
          <a:ln>
            <a:solidFill>
              <a:srgbClr val="4F81BD"/>
            </a:solidFill>
          </a:ln>
        </p:spPr>
        <p:txBody>
          <a:bodyPr>
            <a:normAutofit lnSpcReduction="10000"/>
          </a:bodyPr>
          <a:lstStyle/>
          <a:p>
            <a:r>
              <a:rPr lang="it-IT" dirty="0"/>
              <a:t> Solo nel Petrarca latino noi troviamo gli eteronimi che il Petrarca si attribuisce</a:t>
            </a:r>
          </a:p>
          <a:p>
            <a:r>
              <a:rPr lang="it-IT" dirty="0"/>
              <a:t>Francesco/ </a:t>
            </a:r>
            <a:r>
              <a:rPr lang="it-IT" dirty="0">
                <a:solidFill>
                  <a:srgbClr val="FF0000"/>
                </a:solidFill>
              </a:rPr>
              <a:t>Silvanus</a:t>
            </a:r>
            <a:r>
              <a:rPr lang="it-IT" dirty="0"/>
              <a:t> (</a:t>
            </a:r>
            <a:r>
              <a:rPr lang="it-IT" i="1" dirty="0" err="1"/>
              <a:t>Bucolicum</a:t>
            </a:r>
            <a:r>
              <a:rPr lang="it-IT" i="1" dirty="0"/>
              <a:t> Carmen </a:t>
            </a:r>
            <a:r>
              <a:rPr lang="it-IT" dirty="0"/>
              <a:t>X, nelle postille): «colui che ama la solitudine delle selve»</a:t>
            </a:r>
          </a:p>
          <a:p>
            <a:endParaRPr lang="it-IT" dirty="0"/>
          </a:p>
          <a:p>
            <a:r>
              <a:rPr lang="it-IT" dirty="0"/>
              <a:t>Francesco/ </a:t>
            </a:r>
            <a:r>
              <a:rPr lang="it-IT" dirty="0" err="1">
                <a:solidFill>
                  <a:srgbClr val="FF0000"/>
                </a:solidFill>
              </a:rPr>
              <a:t>Stupeus</a:t>
            </a:r>
            <a:r>
              <a:rPr lang="it-IT" dirty="0"/>
              <a:t> (</a:t>
            </a:r>
            <a:r>
              <a:rPr lang="it-IT" i="1" dirty="0" err="1"/>
              <a:t>Bucolicum</a:t>
            </a:r>
            <a:r>
              <a:rPr lang="it-IT" i="1" dirty="0"/>
              <a:t> Carmen </a:t>
            </a:r>
            <a:r>
              <a:rPr lang="it-IT" dirty="0"/>
              <a:t>III): colui che prende fuoco come stoppa per la fiamma d’amore.</a:t>
            </a:r>
          </a:p>
        </p:txBody>
      </p:sp>
    </p:spTree>
    <p:extLst>
      <p:ext uri="{BB962C8B-B14F-4D97-AF65-F5344CB8AC3E}">
        <p14:creationId xmlns:p14="http://schemas.microsoft.com/office/powerpoint/2010/main" xmlns="" val="13932417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1359</TotalTime>
  <Words>2063</Words>
  <Application>Microsoft Office PowerPoint</Application>
  <PresentationFormat>Presentazione su schermo (4:3)</PresentationFormat>
  <Paragraphs>157</Paragraphs>
  <Slides>37</Slides>
  <Notes>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37</vt:i4>
      </vt:variant>
    </vt:vector>
  </HeadingPairs>
  <TitlesOfParts>
    <vt:vector size="39" baseType="lpstr">
      <vt:lpstr>Tema di Office</vt:lpstr>
      <vt:lpstr>Document</vt:lpstr>
      <vt:lpstr> LOREDANA CHINES Bologna 4 marzo 2022 </vt:lpstr>
      <vt:lpstr>I due scrittoi del Petrarca</vt:lpstr>
      <vt:lpstr>Il dialogo fra gli autori con il tramite materiale dei libri</vt:lpstr>
      <vt:lpstr>Diapositiva 4</vt:lpstr>
      <vt:lpstr>Ulisse: Inf. XXVI, 121-23</vt:lpstr>
      <vt:lpstr>Diapositiva 6</vt:lpstr>
      <vt:lpstr>Diapositiva 7</vt:lpstr>
      <vt:lpstr>Il latino, lingua dell’anima : un’opera latina è l’effigie dell’animo</vt:lpstr>
      <vt:lpstr>Gli eteronimi…prima di Pessoa</vt:lpstr>
      <vt:lpstr>La «solitudo» petrarchesca</vt:lpstr>
      <vt:lpstr>Diapositiva 11</vt:lpstr>
      <vt:lpstr> La «solitudo» ricordata da Petrarca in una sua nota sul suo codice di Plinio, Nauralis histora codice Par. lat. 6802.  Ma il disegno è di mano di Boccaccio</vt:lpstr>
      <vt:lpstr>A cosa allude il disegno di Boccaccio?</vt:lpstr>
      <vt:lpstr>Il Petrarca «inquieto» è quello che più emerge dalla lettura dei testi latini, soprattutto delle lettere</vt:lpstr>
      <vt:lpstr>Epystola I, 6 (in esametri): I libri sono amici segreti</vt:lpstr>
      <vt:lpstr>I</vt:lpstr>
      <vt:lpstr>Diapositiva 17</vt:lpstr>
      <vt:lpstr>Diapositiva 18</vt:lpstr>
      <vt:lpstr>Diapositiva 19</vt:lpstr>
      <vt:lpstr>Diapositiva 20</vt:lpstr>
      <vt:lpstr>Diapositiva 21</vt:lpstr>
      <vt:lpstr>Diapositiva 22</vt:lpstr>
      <vt:lpstr>La nota di Giovanni</vt:lpstr>
      <vt:lpstr>Traduzione</vt:lpstr>
      <vt:lpstr>Diapositiva 25</vt:lpstr>
      <vt:lpstr>Diapositiva 26</vt:lpstr>
      <vt:lpstr>Il dialogo con le arti: l’amicizia con Simone Martini: RVF 77 e 78</vt:lpstr>
      <vt:lpstr>                 </vt:lpstr>
      <vt:lpstr>Diapositiva 29</vt:lpstr>
      <vt:lpstr>Diapositiva 30</vt:lpstr>
      <vt:lpstr>Diapositiva 31</vt:lpstr>
      <vt:lpstr>Diapositiva 32</vt:lpstr>
      <vt:lpstr>Diapositiva 33</vt:lpstr>
      <vt:lpstr>Diapositiva 34</vt:lpstr>
      <vt:lpstr>Il dialogo con Boccaccio: una note sulle cipolle di Certaldo di mano di Bocaccio sul Plinio di Petrarca f. 153v</vt:lpstr>
      <vt:lpstr>Petrarca e Boccaccio «una sola anima»</vt:lpstr>
      <vt:lpstr>Il racconto di Petrarca tra filologia e romanzo: Marco Santagata</vt:lpstr>
    </vt:vector>
  </TitlesOfParts>
  <Company>Unibo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CATANIA 26 MARZO 2019</dc:title>
  <dc:creator>Loredana Chines</dc:creator>
  <cp:lastModifiedBy>Magda Indiveri</cp:lastModifiedBy>
  <cp:revision>136</cp:revision>
  <dcterms:created xsi:type="dcterms:W3CDTF">2019-03-23T08:13:57Z</dcterms:created>
  <dcterms:modified xsi:type="dcterms:W3CDTF">2024-01-26T16:05:23Z</dcterms:modified>
</cp:coreProperties>
</file>